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Dosis"/>
      <p:regular r:id="rId34"/>
      <p:bold r:id="rId35"/>
    </p:embeddedFon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C11171-14EA-4646-9F4E-66B235BD08F3}">
  <a:tblStyle styleId="{80C11171-14EA-4646-9F4E-66B235BD08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Dosis-bold.fntdata"/><Relationship Id="rId12" Type="http://schemas.openxmlformats.org/officeDocument/2006/relationships/slide" Target="slides/slide7.xml"/><Relationship Id="rId34" Type="http://schemas.openxmlformats.org/officeDocument/2006/relationships/font" Target="fonts/Dosis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71ce6985e_0_3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71ce6985e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71ce6985e_0_4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71ce6985e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71ce6985e_0_4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71ce6985e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71ce6985e_0_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71ce6985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71ce6985e_0_4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71ce6985e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773272062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77327206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773272062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77327206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71ce6985e_0_3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71ce6985e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732cdbcf7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732cdbcf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71ce6985e_0_5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71ce6985e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71ce6985e_0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71ce6985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732cdbcf7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732cdbcf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71ce6985e_0_5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71ce6985e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71ce6985e_0_2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71ce6985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71ce6985e_0_5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71ce6985e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71ce6985e_0_3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71ce6985e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71ce6985e_0_5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71ce6985e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732cdbcf7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732cdbcf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773272062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77327206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71ce6985e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71ce6985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71ce6985e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71ce6985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71ce6985e_0_4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71ce6985e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736c41157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736c4115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22222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fmla="val 51542" name="adj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9" name="Google Shape;99;p1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1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1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1"/>
          <p:cNvSpPr txBox="1"/>
          <p:nvPr/>
        </p:nvSpPr>
        <p:spPr>
          <a:xfrm>
            <a:off x="4980300" y="4886450"/>
            <a:ext cx="4163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Dosis"/>
                <a:ea typeface="Dosis"/>
                <a:cs typeface="Dosis"/>
                <a:sym typeface="Dosis"/>
              </a:rPr>
              <a:t>© 1991 - 2016 Accusoft Corporation. All Rights Reserved.</a:t>
            </a:r>
            <a:endParaRPr b="1" sz="8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inverted">
  <p:cSld name="BLANK_1">
    <p:bg>
      <p:bgPr>
        <a:solidFill>
          <a:srgbClr val="22222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106" name="Google Shape;106;p1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2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2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2"/>
          <p:cNvSpPr txBox="1"/>
          <p:nvPr/>
        </p:nvSpPr>
        <p:spPr>
          <a:xfrm>
            <a:off x="4980300" y="4886450"/>
            <a:ext cx="4163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Dosis"/>
                <a:ea typeface="Dosis"/>
                <a:cs typeface="Dosis"/>
                <a:sym typeface="Dosis"/>
              </a:rPr>
              <a:t>© 1991 - 2016 Accusoft Corporation. All Rights Reserved.</a:t>
            </a:r>
            <a:endParaRPr b="1" sz="8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rgbClr val="FF870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208788" w="164592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fmla="val 5154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44050" y="-38100"/>
            <a:ext cx="4139800" cy="5192625"/>
          </a:xfrm>
          <a:custGeom>
            <a:rect b="b" l="l" r="r" t="t"/>
            <a:pathLst>
              <a:path extrusionOk="0" h="207705" w="165592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3" name="Google Shape;23;p4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57200" lvl="0" marL="457200" rtl="0">
              <a:spcBef>
                <a:spcPts val="600"/>
              </a:spcBef>
              <a:spcAft>
                <a:spcPts val="0"/>
              </a:spcAft>
              <a:buSzPts val="3600"/>
              <a:buChar char="▸"/>
              <a:defRPr i="1" sz="3600"/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4pPr>
            <a:lvl5pPr indent="-457200" lvl="4" marL="22860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5pPr>
            <a:lvl6pPr indent="-457200" lvl="5" marL="2743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6pPr>
            <a:lvl7pPr indent="-457200" lvl="6" marL="32004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7pPr>
            <a:lvl8pPr indent="-457200" lvl="7" marL="36576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Char char="▹"/>
              <a:defRPr i="1" sz="3600"/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" name="Google Shape;26;p4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" name="Google Shape;29;p4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Google Shape;32;p5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5"/>
          <p:cNvSpPr txBox="1"/>
          <p:nvPr/>
        </p:nvSpPr>
        <p:spPr>
          <a:xfrm>
            <a:off x="4980300" y="4886450"/>
            <a:ext cx="4163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Dosis"/>
                <a:ea typeface="Dosis"/>
                <a:cs typeface="Dosis"/>
                <a:sym typeface="Dosis"/>
              </a:rPr>
              <a:t>© 1991 - 2016 Accusoft Corporation. All Rights Reserved.</a:t>
            </a:r>
            <a:endParaRPr b="1" sz="8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descr="accusoft-icon-black.png"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72525" y="357450"/>
            <a:ext cx="594900" cy="5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4" name="Google Shape;44;p6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9pPr>
          </a:lstStyle>
          <a:p/>
        </p:txBody>
      </p:sp>
      <p:sp>
        <p:nvSpPr>
          <p:cNvPr id="50" name="Google Shape;50;p6"/>
          <p:cNvSpPr txBox="1"/>
          <p:nvPr>
            <p:ph idx="1" type="body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/>
        </p:txBody>
      </p:sp>
      <p:sp>
        <p:nvSpPr>
          <p:cNvPr id="51" name="Google Shape;51;p6"/>
          <p:cNvSpPr txBox="1"/>
          <p:nvPr>
            <p:ph idx="2" type="body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ccusoft-icon-black.png" id="53" name="Google Shape;5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72525" y="357450"/>
            <a:ext cx="594900" cy="5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56" name="Google Shape;56;p7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7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" type="body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63" name="Google Shape;63;p7"/>
          <p:cNvSpPr txBox="1"/>
          <p:nvPr>
            <p:ph idx="2" type="body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64" name="Google Shape;64;p7"/>
          <p:cNvSpPr txBox="1"/>
          <p:nvPr>
            <p:ph idx="3" type="body"/>
          </p:nvPr>
        </p:nvSpPr>
        <p:spPr>
          <a:xfrm>
            <a:off x="6199478" y="1224350"/>
            <a:ext cx="24231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/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ccusoft-icon-black.png" id="66" name="Google Shape;6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72525" y="357450"/>
            <a:ext cx="594900" cy="5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69" name="Google Shape;69;p8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8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8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8"/>
          <p:cNvSpPr txBox="1"/>
          <p:nvPr/>
        </p:nvSpPr>
        <p:spPr>
          <a:xfrm>
            <a:off x="4980300" y="4886450"/>
            <a:ext cx="4163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Dosis"/>
                <a:ea typeface="Dosis"/>
                <a:cs typeface="Dosis"/>
                <a:sym typeface="Dosis"/>
              </a:rPr>
              <a:t>© 1991 - 2016 Accusoft Corporation. All Rights Reserved.</a:t>
            </a:r>
            <a:endParaRPr b="1" sz="8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descr="accusoft-icon-black.png" id="77" name="Google Shape;7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72525" y="357450"/>
            <a:ext cx="594900" cy="5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TITLE_ONLY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80" name="Google Shape;80;p9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9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9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9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9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ccusoft-icon-black.png" id="87" name="Google Shape;8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72525" y="357450"/>
            <a:ext cx="594900" cy="5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208586" w="132505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0" name="Google Shape;90;p10"/>
          <p:cNvSpPr/>
          <p:nvPr/>
        </p:nvSpPr>
        <p:spPr>
          <a:xfrm flipH="1">
            <a:off x="742953" y="440630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0"/>
          <p:cNvSpPr/>
          <p:nvPr/>
        </p:nvSpPr>
        <p:spPr>
          <a:xfrm flipH="1">
            <a:off x="7861618" y="440630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0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0"/>
          <p:cNvSpPr txBox="1"/>
          <p:nvPr>
            <p:ph idx="1" type="body"/>
          </p:nvPr>
        </p:nvSpPr>
        <p:spPr>
          <a:xfrm>
            <a:off x="1123950" y="4406300"/>
            <a:ext cx="67374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95" name="Google Shape;95;p10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ccusoft-icon-black.png" id="96" name="Google Shape;9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72525" y="4483400"/>
            <a:ext cx="594900" cy="5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17.png"/><Relationship Id="rId5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uxrave.com/post/6912585815/simple-is-hard-easy-is-harder-invisible-is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/>
          <p:nvPr>
            <p:ph type="ctrTitle"/>
          </p:nvPr>
        </p:nvSpPr>
        <p:spPr>
          <a:xfrm>
            <a:off x="1028475" y="829025"/>
            <a:ext cx="5899200" cy="31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E69138"/>
                </a:solidFill>
              </a:rPr>
              <a:t>&lt;FED UP/&gt;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Nobody Cares About Your UI</a:t>
            </a:r>
            <a:endParaRPr b="1"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Misconceptions in UI/UX Design</a:t>
            </a:r>
            <a:endParaRPr sz="2400"/>
          </a:p>
        </p:txBody>
      </p:sp>
      <p:pic>
        <p:nvPicPr>
          <p:cNvPr descr="accusoft-logo-var-black.png" id="116" name="Google Shape;11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4450" y="82100"/>
            <a:ext cx="2951982" cy="8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3"/>
          <p:cNvSpPr txBox="1"/>
          <p:nvPr/>
        </p:nvSpPr>
        <p:spPr>
          <a:xfrm>
            <a:off x="5325900" y="776225"/>
            <a:ext cx="32670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Michael Irigoyen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Software Engineer III, Team Trogdor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Accusoft Corporation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mirigoyen@accusoft.com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idx="4294967295" type="ctrTitle"/>
          </p:nvPr>
        </p:nvSpPr>
        <p:spPr>
          <a:xfrm>
            <a:off x="1090700" y="3031150"/>
            <a:ext cx="736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8700"/>
                </a:solidFill>
              </a:rPr>
              <a:t>Design is About Making a Website Look Good</a:t>
            </a:r>
            <a:endParaRPr sz="5600">
              <a:solidFill>
                <a:srgbClr val="FF8700"/>
              </a:solidFill>
            </a:endParaRPr>
          </a:p>
        </p:txBody>
      </p:sp>
      <p:sp>
        <p:nvSpPr>
          <p:cNvPr id="215" name="Google Shape;215;p22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1082900" y="2477400"/>
            <a:ext cx="2278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Misconception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17" name="Google Shape;217;p22"/>
          <p:cNvGrpSpPr/>
          <p:nvPr/>
        </p:nvGrpSpPr>
        <p:grpSpPr>
          <a:xfrm>
            <a:off x="6543452" y="573988"/>
            <a:ext cx="1332324" cy="1624753"/>
            <a:chOff x="596350" y="929175"/>
            <a:chExt cx="407950" cy="497475"/>
          </a:xfrm>
        </p:grpSpPr>
        <p:sp>
          <p:nvSpPr>
            <p:cNvPr id="218" name="Google Shape;218;p22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22"/>
          <p:cNvSpPr/>
          <p:nvPr/>
        </p:nvSpPr>
        <p:spPr>
          <a:xfrm>
            <a:off x="6589975" y="610175"/>
            <a:ext cx="252900" cy="252900"/>
          </a:xfrm>
          <a:prstGeom prst="star4">
            <a:avLst>
              <a:gd fmla="val 12500" name="adj"/>
            </a:avLst>
          </a:prstGeom>
          <a:noFill/>
          <a:ln cap="flat" cmpd="sng" w="28575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"/>
          <p:cNvSpPr/>
          <p:nvPr/>
        </p:nvSpPr>
        <p:spPr>
          <a:xfrm>
            <a:off x="7659875" y="1843500"/>
            <a:ext cx="252900" cy="252900"/>
          </a:xfrm>
          <a:prstGeom prst="star4">
            <a:avLst>
              <a:gd fmla="val 12500" name="adj"/>
            </a:avLst>
          </a:prstGeom>
          <a:noFill/>
          <a:ln cap="flat" cmpd="sng" w="28575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"/>
          <p:cNvSpPr/>
          <p:nvPr/>
        </p:nvSpPr>
        <p:spPr>
          <a:xfrm>
            <a:off x="6593900" y="1766738"/>
            <a:ext cx="252900" cy="252900"/>
          </a:xfrm>
          <a:prstGeom prst="star4">
            <a:avLst>
              <a:gd fmla="val 12500" name="adj"/>
            </a:avLst>
          </a:prstGeom>
          <a:noFill/>
          <a:ln cap="flat" cmpd="sng" w="28575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6794375" y="801200"/>
            <a:ext cx="179100" cy="179100"/>
          </a:xfrm>
          <a:prstGeom prst="star4">
            <a:avLst>
              <a:gd fmla="val 12500" name="adj"/>
            </a:avLst>
          </a:prstGeom>
          <a:noFill/>
          <a:ln cap="flat" cmpd="sng" w="19050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7480775" y="1917300"/>
            <a:ext cx="179100" cy="179100"/>
          </a:xfrm>
          <a:prstGeom prst="star4">
            <a:avLst>
              <a:gd fmla="val 12500" name="adj"/>
            </a:avLst>
          </a:prstGeom>
          <a:noFill/>
          <a:ln cap="flat" cmpd="sng" w="19050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6770600" y="1917300"/>
            <a:ext cx="179100" cy="179100"/>
          </a:xfrm>
          <a:prstGeom prst="star4">
            <a:avLst>
              <a:gd fmla="val 12500" name="adj"/>
            </a:avLst>
          </a:prstGeom>
          <a:noFill/>
          <a:ln cap="flat" cmpd="sng" w="19050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creen Shot 2016-09-17 at 7.13.02 PM.png" id="236" name="Google Shape;236;p23"/>
          <p:cNvPicPr preferRelativeResize="0"/>
          <p:nvPr/>
        </p:nvPicPr>
        <p:blipFill rotWithShape="1">
          <a:blip r:embed="rId3">
            <a:alphaModFix/>
          </a:blip>
          <a:srcRect b="0" l="30094" r="0" t="0"/>
          <a:stretch/>
        </p:blipFill>
        <p:spPr>
          <a:xfrm flipH="1">
            <a:off x="4991747" y="1333950"/>
            <a:ext cx="3841128" cy="304470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3"/>
          <p:cNvSpPr txBox="1"/>
          <p:nvPr>
            <p:ph type="title"/>
          </p:nvPr>
        </p:nvSpPr>
        <p:spPr>
          <a:xfrm>
            <a:off x="1104900" y="370775"/>
            <a:ext cx="6724500" cy="5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has the better design?</a:t>
            </a:r>
            <a:endParaRPr/>
          </a:p>
        </p:txBody>
      </p:sp>
      <p:pic>
        <p:nvPicPr>
          <p:cNvPr descr="Screen Shot 2016-09-17 at 7.48.13 PM.png" id="238" name="Google Shape;238;p23"/>
          <p:cNvPicPr preferRelativeResize="0"/>
          <p:nvPr/>
        </p:nvPicPr>
        <p:blipFill rotWithShape="1">
          <a:blip r:embed="rId4">
            <a:alphaModFix/>
          </a:blip>
          <a:srcRect b="0" l="11028" r="11028" t="0"/>
          <a:stretch/>
        </p:blipFill>
        <p:spPr>
          <a:xfrm>
            <a:off x="891373" y="1333950"/>
            <a:ext cx="3841126" cy="304470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3"/>
          <p:cNvSpPr txBox="1"/>
          <p:nvPr/>
        </p:nvSpPr>
        <p:spPr>
          <a:xfrm>
            <a:off x="891375" y="4378650"/>
            <a:ext cx="17814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osis"/>
                <a:ea typeface="Dosis"/>
                <a:cs typeface="Dosis"/>
                <a:sym typeface="Dosis"/>
              </a:rPr>
              <a:t>Theologos House of Jewellery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0" name="Google Shape;240;p23"/>
          <p:cNvSpPr txBox="1"/>
          <p:nvPr/>
        </p:nvSpPr>
        <p:spPr>
          <a:xfrm>
            <a:off x="4991750" y="4378650"/>
            <a:ext cx="17814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osis"/>
                <a:ea typeface="Dosis"/>
                <a:cs typeface="Dosis"/>
                <a:sym typeface="Dosis"/>
              </a:rPr>
              <a:t>Reddit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24"/>
          <p:cNvSpPr txBox="1"/>
          <p:nvPr>
            <p:ph type="title"/>
          </p:nvPr>
        </p:nvSpPr>
        <p:spPr>
          <a:xfrm>
            <a:off x="1104900" y="465150"/>
            <a:ext cx="6724500" cy="5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is About Making a Website Look Good</a:t>
            </a:r>
            <a:endParaRPr/>
          </a:p>
        </p:txBody>
      </p:sp>
      <p:sp>
        <p:nvSpPr>
          <p:cNvPr id="247" name="Google Shape;247;p24"/>
          <p:cNvSpPr txBox="1"/>
          <p:nvPr/>
        </p:nvSpPr>
        <p:spPr>
          <a:xfrm>
            <a:off x="1104900" y="304375"/>
            <a:ext cx="18531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Misconception</a:t>
            </a:r>
            <a:endParaRPr b="1" sz="90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8" name="Google Shape;248;p24"/>
          <p:cNvSpPr txBox="1"/>
          <p:nvPr>
            <p:ph idx="1" type="body"/>
          </p:nvPr>
        </p:nvSpPr>
        <p:spPr>
          <a:xfrm>
            <a:off x="1104900" y="1025175"/>
            <a:ext cx="5156100" cy="37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Design is about </a:t>
            </a:r>
            <a:r>
              <a:rPr b="1" lang="en" sz="1800">
                <a:latin typeface="Dosis"/>
                <a:ea typeface="Dosis"/>
                <a:cs typeface="Dosis"/>
                <a:sym typeface="Dosis"/>
              </a:rPr>
              <a:t>form </a:t>
            </a:r>
            <a:r>
              <a:rPr lang="en" sz="1800">
                <a:latin typeface="Dosis"/>
                <a:ea typeface="Dosis"/>
                <a:cs typeface="Dosis"/>
                <a:sym typeface="Dosis"/>
              </a:rPr>
              <a:t>and </a:t>
            </a:r>
            <a:r>
              <a:rPr b="1" lang="en" sz="1800">
                <a:latin typeface="Dosis"/>
                <a:ea typeface="Dosis"/>
                <a:cs typeface="Dosis"/>
                <a:sym typeface="Dosis"/>
              </a:rPr>
              <a:t>function</a:t>
            </a:r>
            <a:endParaRPr b="1"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Principle older than the web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Comes from modernist architecture design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Shape of building/object should be primarily based upon its intended function/purpose</a:t>
            </a:r>
            <a:br>
              <a:rPr lang="en" sz="1800">
                <a:latin typeface="Dosis"/>
                <a:ea typeface="Dosis"/>
                <a:cs typeface="Dosis"/>
                <a:sym typeface="Dosis"/>
              </a:rPr>
            </a:b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Goal of design is to efficiently solve problems</a:t>
            </a:r>
            <a:br>
              <a:rPr lang="en" sz="1800">
                <a:latin typeface="Dosis"/>
                <a:ea typeface="Dosis"/>
                <a:cs typeface="Dosis"/>
                <a:sym typeface="Dosis"/>
              </a:rPr>
            </a:b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Compared to typical art, good design is not only visually appealing but it is made for use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Colors and fonts are a footnote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9" name="Google Shape;249;p24"/>
          <p:cNvCxnSpPr/>
          <p:nvPr/>
        </p:nvCxnSpPr>
        <p:spPr>
          <a:xfrm flipH="1" rot="10800000">
            <a:off x="5073650" y="654850"/>
            <a:ext cx="1239900" cy="218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24"/>
          <p:cNvSpPr txBox="1"/>
          <p:nvPr/>
        </p:nvSpPr>
        <p:spPr>
          <a:xfrm rot="-314526">
            <a:off x="6127100" y="541506"/>
            <a:ext cx="1697600" cy="5651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Dosis"/>
                <a:ea typeface="Dosis"/>
                <a:cs typeface="Dosis"/>
                <a:sym typeface="Dosis"/>
              </a:rPr>
              <a:t>Functional</a:t>
            </a:r>
            <a:endParaRPr b="1" sz="3600">
              <a:solidFill>
                <a:srgbClr val="FF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51" name="Google Shape;251;p24"/>
          <p:cNvGrpSpPr/>
          <p:nvPr/>
        </p:nvGrpSpPr>
        <p:grpSpPr>
          <a:xfrm>
            <a:off x="6460375" y="1402797"/>
            <a:ext cx="2350200" cy="3360103"/>
            <a:chOff x="6285350" y="1328747"/>
            <a:chExt cx="2350200" cy="3360103"/>
          </a:xfrm>
        </p:grpSpPr>
        <p:pic>
          <p:nvPicPr>
            <p:cNvPr descr="jobs-jpg.jpg" id="252" name="Google Shape;252;p24"/>
            <p:cNvPicPr preferRelativeResize="0"/>
            <p:nvPr/>
          </p:nvPicPr>
          <p:blipFill rotWithShape="1">
            <a:blip r:embed="rId3">
              <a:alphaModFix/>
            </a:blip>
            <a:srcRect b="0" l="39057" r="0" t="1603"/>
            <a:stretch/>
          </p:blipFill>
          <p:spPr>
            <a:xfrm>
              <a:off x="6285350" y="1328747"/>
              <a:ext cx="2350199" cy="2221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4"/>
            <p:cNvSpPr txBox="1"/>
            <p:nvPr/>
          </p:nvSpPr>
          <p:spPr>
            <a:xfrm>
              <a:off x="6285350" y="3608850"/>
              <a:ext cx="2350200" cy="10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osis"/>
                  <a:ea typeface="Dosis"/>
                  <a:cs typeface="Dosis"/>
                  <a:sym typeface="Dosis"/>
                </a:rPr>
                <a:t>“Design is not just what it looks like and feels like. Design is how it works.”</a:t>
              </a:r>
              <a:endParaRPr>
                <a:latin typeface="Dosis"/>
                <a:ea typeface="Dosis"/>
                <a:cs typeface="Dosis"/>
                <a:sym typeface="Dosi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latin typeface="Dosis"/>
                  <a:ea typeface="Dosis"/>
                  <a:cs typeface="Dosis"/>
                  <a:sym typeface="Dosis"/>
                </a:rPr>
                <a:t>- Steve Jobs</a:t>
              </a:r>
              <a:endParaRPr i="1" sz="1000">
                <a:latin typeface="Dosis"/>
                <a:ea typeface="Dosis"/>
                <a:cs typeface="Dosis"/>
                <a:sym typeface="Dosi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800">
                  <a:latin typeface="Dosis"/>
                  <a:ea typeface="Dosis"/>
                  <a:cs typeface="Dosis"/>
                  <a:sym typeface="Dosis"/>
                </a:rPr>
                <a:t>Apple</a:t>
              </a:r>
              <a:endParaRPr i="1" sz="800">
                <a:latin typeface="Dosis"/>
                <a:ea typeface="Dosis"/>
                <a:cs typeface="Dosis"/>
                <a:sym typeface="Dosi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/>
          <p:nvPr>
            <p:ph idx="4294967295" type="ctrTitle"/>
          </p:nvPr>
        </p:nvSpPr>
        <p:spPr>
          <a:xfrm>
            <a:off x="1090700" y="3183550"/>
            <a:ext cx="736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FF8700"/>
                </a:solidFill>
              </a:rPr>
              <a:t>Design Has To Be Original</a:t>
            </a:r>
            <a:endParaRPr sz="5400">
              <a:solidFill>
                <a:srgbClr val="FF8700"/>
              </a:solidFill>
            </a:endParaRPr>
          </a:p>
        </p:txBody>
      </p:sp>
      <p:sp>
        <p:nvSpPr>
          <p:cNvPr id="259" name="Google Shape;259;p25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25"/>
          <p:cNvSpPr txBox="1"/>
          <p:nvPr/>
        </p:nvSpPr>
        <p:spPr>
          <a:xfrm>
            <a:off x="1082900" y="3010800"/>
            <a:ext cx="2278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Misconception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61" name="Google Shape;261;p25"/>
          <p:cNvGrpSpPr/>
          <p:nvPr/>
        </p:nvGrpSpPr>
        <p:grpSpPr>
          <a:xfrm>
            <a:off x="6076931" y="349145"/>
            <a:ext cx="2335812" cy="2212844"/>
            <a:chOff x="6076931" y="349145"/>
            <a:chExt cx="2335812" cy="2212844"/>
          </a:xfrm>
        </p:grpSpPr>
        <p:grpSp>
          <p:nvGrpSpPr>
            <p:cNvPr id="262" name="Google Shape;262;p25"/>
            <p:cNvGrpSpPr/>
            <p:nvPr/>
          </p:nvGrpSpPr>
          <p:grpSpPr>
            <a:xfrm>
              <a:off x="6076931" y="349145"/>
              <a:ext cx="2335812" cy="2212844"/>
              <a:chOff x="2583100" y="2973775"/>
              <a:chExt cx="461550" cy="437200"/>
            </a:xfrm>
          </p:grpSpPr>
          <p:sp>
            <p:nvSpPr>
              <p:cNvPr id="263" name="Google Shape;263;p25"/>
              <p:cNvSpPr/>
              <p:nvPr/>
            </p:nvSpPr>
            <p:spPr>
              <a:xfrm>
                <a:off x="2701225" y="3315975"/>
                <a:ext cx="225300" cy="95000"/>
              </a:xfrm>
              <a:custGeom>
                <a:rect b="b" l="l" r="r" t="t"/>
                <a:pathLst>
                  <a:path extrusionOk="0" fill="none" h="3800" w="9012">
                    <a:moveTo>
                      <a:pt x="2947" y="0"/>
                    </a:moveTo>
                    <a:lnTo>
                      <a:pt x="2947" y="2947"/>
                    </a:lnTo>
                    <a:lnTo>
                      <a:pt x="853" y="2947"/>
                    </a:lnTo>
                    <a:lnTo>
                      <a:pt x="853" y="2947"/>
                    </a:lnTo>
                    <a:lnTo>
                      <a:pt x="682" y="2947"/>
                    </a:lnTo>
                    <a:lnTo>
                      <a:pt x="512" y="2996"/>
                    </a:lnTo>
                    <a:lnTo>
                      <a:pt x="365" y="3093"/>
                    </a:lnTo>
                    <a:lnTo>
                      <a:pt x="244" y="3191"/>
                    </a:lnTo>
                    <a:lnTo>
                      <a:pt x="146" y="3313"/>
                    </a:lnTo>
                    <a:lnTo>
                      <a:pt x="49" y="3459"/>
                    </a:lnTo>
                    <a:lnTo>
                      <a:pt x="0" y="3629"/>
                    </a:lnTo>
                    <a:lnTo>
                      <a:pt x="0" y="3800"/>
                    </a:lnTo>
                    <a:lnTo>
                      <a:pt x="9011" y="3800"/>
                    </a:lnTo>
                    <a:lnTo>
                      <a:pt x="9011" y="3800"/>
                    </a:lnTo>
                    <a:lnTo>
                      <a:pt x="9011" y="3629"/>
                    </a:lnTo>
                    <a:lnTo>
                      <a:pt x="8963" y="3459"/>
                    </a:lnTo>
                    <a:lnTo>
                      <a:pt x="8865" y="3313"/>
                    </a:lnTo>
                    <a:lnTo>
                      <a:pt x="8768" y="3191"/>
                    </a:lnTo>
                    <a:lnTo>
                      <a:pt x="8646" y="3093"/>
                    </a:lnTo>
                    <a:lnTo>
                      <a:pt x="8500" y="2996"/>
                    </a:lnTo>
                    <a:lnTo>
                      <a:pt x="8330" y="2947"/>
                    </a:lnTo>
                    <a:lnTo>
                      <a:pt x="8159" y="2947"/>
                    </a:lnTo>
                    <a:lnTo>
                      <a:pt x="6065" y="2947"/>
                    </a:lnTo>
                    <a:lnTo>
                      <a:pt x="6065" y="0"/>
                    </a:lnTo>
                  </a:path>
                </a:pathLst>
              </a:custGeom>
              <a:noFill/>
              <a:ln cap="rnd" cmpd="sng" w="28575">
                <a:solidFill>
                  <a:srgbClr val="22222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5"/>
              <p:cNvSpPr/>
              <p:nvPr/>
            </p:nvSpPr>
            <p:spPr>
              <a:xfrm>
                <a:off x="2583100" y="2973775"/>
                <a:ext cx="461550" cy="336125"/>
              </a:xfrm>
              <a:custGeom>
                <a:rect b="b" l="l" r="r" t="t"/>
                <a:pathLst>
                  <a:path extrusionOk="0" fill="none" h="13445" w="18462">
                    <a:moveTo>
                      <a:pt x="17974" y="1"/>
                    </a:moveTo>
                    <a:lnTo>
                      <a:pt x="487" y="1"/>
                    </a:lnTo>
                    <a:lnTo>
                      <a:pt x="487" y="1"/>
                    </a:lnTo>
                    <a:lnTo>
                      <a:pt x="390" y="1"/>
                    </a:lnTo>
                    <a:lnTo>
                      <a:pt x="317" y="50"/>
                    </a:lnTo>
                    <a:lnTo>
                      <a:pt x="220" y="74"/>
                    </a:lnTo>
                    <a:lnTo>
                      <a:pt x="146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5" y="390"/>
                    </a:lnTo>
                    <a:lnTo>
                      <a:pt x="0" y="488"/>
                    </a:lnTo>
                    <a:lnTo>
                      <a:pt x="0" y="12958"/>
                    </a:lnTo>
                    <a:lnTo>
                      <a:pt x="0" y="12958"/>
                    </a:lnTo>
                    <a:lnTo>
                      <a:pt x="25" y="13055"/>
                    </a:lnTo>
                    <a:lnTo>
                      <a:pt x="49" y="13152"/>
                    </a:lnTo>
                    <a:lnTo>
                      <a:pt x="98" y="13226"/>
                    </a:lnTo>
                    <a:lnTo>
                      <a:pt x="146" y="13299"/>
                    </a:lnTo>
                    <a:lnTo>
                      <a:pt x="220" y="13372"/>
                    </a:lnTo>
                    <a:lnTo>
                      <a:pt x="317" y="13396"/>
                    </a:lnTo>
                    <a:lnTo>
                      <a:pt x="390" y="13445"/>
                    </a:lnTo>
                    <a:lnTo>
                      <a:pt x="487" y="13445"/>
                    </a:lnTo>
                    <a:lnTo>
                      <a:pt x="17974" y="13445"/>
                    </a:lnTo>
                    <a:lnTo>
                      <a:pt x="17974" y="13445"/>
                    </a:lnTo>
                    <a:lnTo>
                      <a:pt x="18072" y="13445"/>
                    </a:lnTo>
                    <a:lnTo>
                      <a:pt x="18145" y="13396"/>
                    </a:lnTo>
                    <a:lnTo>
                      <a:pt x="18242" y="13372"/>
                    </a:lnTo>
                    <a:lnTo>
                      <a:pt x="18315" y="13299"/>
                    </a:lnTo>
                    <a:lnTo>
                      <a:pt x="18364" y="13226"/>
                    </a:lnTo>
                    <a:lnTo>
                      <a:pt x="18413" y="13152"/>
                    </a:lnTo>
                    <a:lnTo>
                      <a:pt x="18437" y="13055"/>
                    </a:lnTo>
                    <a:lnTo>
                      <a:pt x="18461" y="12958"/>
                    </a:lnTo>
                    <a:lnTo>
                      <a:pt x="18461" y="488"/>
                    </a:lnTo>
                    <a:lnTo>
                      <a:pt x="18461" y="488"/>
                    </a:lnTo>
                    <a:lnTo>
                      <a:pt x="18437" y="390"/>
                    </a:lnTo>
                    <a:lnTo>
                      <a:pt x="18413" y="293"/>
                    </a:lnTo>
                    <a:lnTo>
                      <a:pt x="18364" y="220"/>
                    </a:lnTo>
                    <a:lnTo>
                      <a:pt x="18315" y="147"/>
                    </a:lnTo>
                    <a:lnTo>
                      <a:pt x="18242" y="74"/>
                    </a:lnTo>
                    <a:lnTo>
                      <a:pt x="18145" y="50"/>
                    </a:lnTo>
                    <a:lnTo>
                      <a:pt x="18072" y="1"/>
                    </a:lnTo>
                    <a:lnTo>
                      <a:pt x="17974" y="1"/>
                    </a:lnTo>
                    <a:lnTo>
                      <a:pt x="17974" y="1"/>
                    </a:lnTo>
                    <a:close/>
                    <a:moveTo>
                      <a:pt x="17000" y="11983"/>
                    </a:moveTo>
                    <a:lnTo>
                      <a:pt x="1462" y="11983"/>
                    </a:lnTo>
                    <a:lnTo>
                      <a:pt x="1462" y="1462"/>
                    </a:lnTo>
                    <a:lnTo>
                      <a:pt x="17000" y="1462"/>
                    </a:lnTo>
                    <a:lnTo>
                      <a:pt x="17000" y="11983"/>
                    </a:lnTo>
                    <a:close/>
                  </a:path>
                </a:pathLst>
              </a:custGeom>
              <a:noFill/>
              <a:ln cap="rnd" cmpd="sng" w="28575">
                <a:solidFill>
                  <a:srgbClr val="22222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65" name="Google Shape;265;p25"/>
            <p:cNvCxnSpPr/>
            <p:nvPr/>
          </p:nvCxnSpPr>
          <p:spPr>
            <a:xfrm>
              <a:off x="6381863" y="6678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" name="Google Shape;266;p25"/>
            <p:cNvCxnSpPr/>
            <p:nvPr/>
          </p:nvCxnSpPr>
          <p:spPr>
            <a:xfrm>
              <a:off x="6381863" y="7440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25"/>
            <p:cNvCxnSpPr/>
            <p:nvPr/>
          </p:nvCxnSpPr>
          <p:spPr>
            <a:xfrm>
              <a:off x="6381863" y="8202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25"/>
            <p:cNvCxnSpPr/>
            <p:nvPr/>
          </p:nvCxnSpPr>
          <p:spPr>
            <a:xfrm>
              <a:off x="6381863" y="8964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p25"/>
            <p:cNvCxnSpPr/>
            <p:nvPr/>
          </p:nvCxnSpPr>
          <p:spPr>
            <a:xfrm>
              <a:off x="6381863" y="9726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" name="Google Shape;270;p25"/>
            <p:cNvCxnSpPr/>
            <p:nvPr/>
          </p:nvCxnSpPr>
          <p:spPr>
            <a:xfrm>
              <a:off x="6381863" y="10488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" name="Google Shape;271;p25"/>
            <p:cNvCxnSpPr/>
            <p:nvPr/>
          </p:nvCxnSpPr>
          <p:spPr>
            <a:xfrm>
              <a:off x="6381863" y="11250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25"/>
            <p:cNvCxnSpPr/>
            <p:nvPr/>
          </p:nvCxnSpPr>
          <p:spPr>
            <a:xfrm>
              <a:off x="6381863" y="12012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" name="Google Shape;273;p25"/>
            <p:cNvCxnSpPr/>
            <p:nvPr/>
          </p:nvCxnSpPr>
          <p:spPr>
            <a:xfrm>
              <a:off x="6381863" y="12774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25"/>
            <p:cNvCxnSpPr/>
            <p:nvPr/>
          </p:nvCxnSpPr>
          <p:spPr>
            <a:xfrm>
              <a:off x="6381863" y="13536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25"/>
            <p:cNvCxnSpPr/>
            <p:nvPr/>
          </p:nvCxnSpPr>
          <p:spPr>
            <a:xfrm>
              <a:off x="6381863" y="14298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25"/>
            <p:cNvCxnSpPr/>
            <p:nvPr/>
          </p:nvCxnSpPr>
          <p:spPr>
            <a:xfrm>
              <a:off x="6381863" y="15060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25"/>
            <p:cNvCxnSpPr/>
            <p:nvPr/>
          </p:nvCxnSpPr>
          <p:spPr>
            <a:xfrm>
              <a:off x="6381863" y="15822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25"/>
            <p:cNvCxnSpPr/>
            <p:nvPr/>
          </p:nvCxnSpPr>
          <p:spPr>
            <a:xfrm>
              <a:off x="6381863" y="16584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" name="Google Shape;279;p25"/>
            <p:cNvCxnSpPr/>
            <p:nvPr/>
          </p:nvCxnSpPr>
          <p:spPr>
            <a:xfrm>
              <a:off x="6381863" y="17346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" name="Google Shape;280;p25"/>
            <p:cNvCxnSpPr/>
            <p:nvPr/>
          </p:nvCxnSpPr>
          <p:spPr>
            <a:xfrm>
              <a:off x="6989836" y="6678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Google Shape;281;p25"/>
            <p:cNvCxnSpPr/>
            <p:nvPr/>
          </p:nvCxnSpPr>
          <p:spPr>
            <a:xfrm>
              <a:off x="6989836" y="7440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" name="Google Shape;282;p25"/>
            <p:cNvCxnSpPr/>
            <p:nvPr/>
          </p:nvCxnSpPr>
          <p:spPr>
            <a:xfrm>
              <a:off x="6989836" y="8202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25"/>
            <p:cNvCxnSpPr/>
            <p:nvPr/>
          </p:nvCxnSpPr>
          <p:spPr>
            <a:xfrm>
              <a:off x="6989836" y="8964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25"/>
            <p:cNvCxnSpPr/>
            <p:nvPr/>
          </p:nvCxnSpPr>
          <p:spPr>
            <a:xfrm>
              <a:off x="6989836" y="9726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25"/>
            <p:cNvCxnSpPr/>
            <p:nvPr/>
          </p:nvCxnSpPr>
          <p:spPr>
            <a:xfrm>
              <a:off x="6989836" y="10488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25"/>
            <p:cNvCxnSpPr/>
            <p:nvPr/>
          </p:nvCxnSpPr>
          <p:spPr>
            <a:xfrm>
              <a:off x="6989836" y="11250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25"/>
            <p:cNvCxnSpPr/>
            <p:nvPr/>
          </p:nvCxnSpPr>
          <p:spPr>
            <a:xfrm>
              <a:off x="6989836" y="12012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25"/>
            <p:cNvCxnSpPr/>
            <p:nvPr/>
          </p:nvCxnSpPr>
          <p:spPr>
            <a:xfrm>
              <a:off x="6989836" y="12774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25"/>
            <p:cNvCxnSpPr/>
            <p:nvPr/>
          </p:nvCxnSpPr>
          <p:spPr>
            <a:xfrm>
              <a:off x="6989836" y="13536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0" name="Google Shape;290;p25"/>
            <p:cNvCxnSpPr/>
            <p:nvPr/>
          </p:nvCxnSpPr>
          <p:spPr>
            <a:xfrm>
              <a:off x="6989836" y="14298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1" name="Google Shape;291;p25"/>
            <p:cNvCxnSpPr/>
            <p:nvPr/>
          </p:nvCxnSpPr>
          <p:spPr>
            <a:xfrm>
              <a:off x="6989836" y="15060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" name="Google Shape;292;p25"/>
            <p:cNvCxnSpPr/>
            <p:nvPr/>
          </p:nvCxnSpPr>
          <p:spPr>
            <a:xfrm>
              <a:off x="6989836" y="15822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25"/>
            <p:cNvCxnSpPr/>
            <p:nvPr/>
          </p:nvCxnSpPr>
          <p:spPr>
            <a:xfrm>
              <a:off x="6989836" y="16584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Google Shape;294;p25"/>
            <p:cNvCxnSpPr/>
            <p:nvPr/>
          </p:nvCxnSpPr>
          <p:spPr>
            <a:xfrm>
              <a:off x="6989836" y="17346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25"/>
            <p:cNvCxnSpPr/>
            <p:nvPr/>
          </p:nvCxnSpPr>
          <p:spPr>
            <a:xfrm>
              <a:off x="7597810" y="6678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25"/>
            <p:cNvCxnSpPr/>
            <p:nvPr/>
          </p:nvCxnSpPr>
          <p:spPr>
            <a:xfrm>
              <a:off x="7597810" y="7440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25"/>
            <p:cNvCxnSpPr/>
            <p:nvPr/>
          </p:nvCxnSpPr>
          <p:spPr>
            <a:xfrm>
              <a:off x="7597810" y="8202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25"/>
            <p:cNvCxnSpPr/>
            <p:nvPr/>
          </p:nvCxnSpPr>
          <p:spPr>
            <a:xfrm>
              <a:off x="7597810" y="8964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25"/>
            <p:cNvCxnSpPr/>
            <p:nvPr/>
          </p:nvCxnSpPr>
          <p:spPr>
            <a:xfrm>
              <a:off x="7597810" y="9726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0" name="Google Shape;300;p25"/>
            <p:cNvCxnSpPr/>
            <p:nvPr/>
          </p:nvCxnSpPr>
          <p:spPr>
            <a:xfrm>
              <a:off x="7597810" y="10488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" name="Google Shape;301;p25"/>
            <p:cNvCxnSpPr/>
            <p:nvPr/>
          </p:nvCxnSpPr>
          <p:spPr>
            <a:xfrm>
              <a:off x="7597810" y="11250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" name="Google Shape;302;p25"/>
            <p:cNvCxnSpPr/>
            <p:nvPr/>
          </p:nvCxnSpPr>
          <p:spPr>
            <a:xfrm>
              <a:off x="7597810" y="12012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" name="Google Shape;303;p25"/>
            <p:cNvCxnSpPr/>
            <p:nvPr/>
          </p:nvCxnSpPr>
          <p:spPr>
            <a:xfrm>
              <a:off x="7597810" y="12774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7597810" y="13536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7597810" y="14298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25"/>
            <p:cNvCxnSpPr/>
            <p:nvPr/>
          </p:nvCxnSpPr>
          <p:spPr>
            <a:xfrm>
              <a:off x="7597810" y="15060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" name="Google Shape;307;p25"/>
            <p:cNvCxnSpPr/>
            <p:nvPr/>
          </p:nvCxnSpPr>
          <p:spPr>
            <a:xfrm>
              <a:off x="7597810" y="15822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" name="Google Shape;308;p25"/>
            <p:cNvCxnSpPr/>
            <p:nvPr/>
          </p:nvCxnSpPr>
          <p:spPr>
            <a:xfrm>
              <a:off x="7597810" y="16584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Google Shape;309;p25"/>
            <p:cNvCxnSpPr/>
            <p:nvPr/>
          </p:nvCxnSpPr>
          <p:spPr>
            <a:xfrm>
              <a:off x="7597810" y="1734625"/>
              <a:ext cx="510000" cy="0"/>
            </a:xfrm>
            <a:prstGeom prst="straightConnector1">
              <a:avLst/>
            </a:prstGeom>
            <a:noFill/>
            <a:ln cap="flat" cmpd="sng" w="28575">
              <a:solidFill>
                <a:srgbClr val="FF87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26"/>
          <p:cNvSpPr txBox="1"/>
          <p:nvPr>
            <p:ph type="title"/>
          </p:nvPr>
        </p:nvSpPr>
        <p:spPr>
          <a:xfrm>
            <a:off x="1104900" y="465150"/>
            <a:ext cx="6724500" cy="5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Has To Be Original</a:t>
            </a:r>
            <a:endParaRPr/>
          </a:p>
        </p:txBody>
      </p:sp>
      <p:sp>
        <p:nvSpPr>
          <p:cNvPr id="316" name="Google Shape;316;p26"/>
          <p:cNvSpPr txBox="1"/>
          <p:nvPr/>
        </p:nvSpPr>
        <p:spPr>
          <a:xfrm>
            <a:off x="1104900" y="304375"/>
            <a:ext cx="18531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Misconception</a:t>
            </a:r>
            <a:endParaRPr b="1" sz="90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17" name="Google Shape;317;p26"/>
          <p:cNvSpPr txBox="1"/>
          <p:nvPr>
            <p:ph idx="1" type="body"/>
          </p:nvPr>
        </p:nvSpPr>
        <p:spPr>
          <a:xfrm>
            <a:off x="1104900" y="1025175"/>
            <a:ext cx="5189400" cy="37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Don’t reinvent the wheel</a:t>
            </a:r>
            <a:br>
              <a:rPr lang="en" sz="1800">
                <a:latin typeface="Dosis"/>
                <a:ea typeface="Dosis"/>
                <a:cs typeface="Dosis"/>
                <a:sym typeface="Dosis"/>
              </a:rPr>
            </a:b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Don’t make your users think</a:t>
            </a:r>
            <a:br>
              <a:rPr lang="en" sz="1800">
                <a:latin typeface="Dosis"/>
                <a:ea typeface="Dosis"/>
                <a:cs typeface="Dosis"/>
                <a:sym typeface="Dosis"/>
              </a:rPr>
            </a:b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Don’t plagiarize</a:t>
            </a:r>
            <a:br>
              <a:rPr lang="en" sz="1800">
                <a:latin typeface="Dosis"/>
                <a:ea typeface="Dosis"/>
                <a:cs typeface="Dosis"/>
                <a:sym typeface="Dosis"/>
              </a:rPr>
            </a:b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Expand on the ideas and research others have done</a:t>
            </a:r>
            <a:br>
              <a:rPr lang="en" sz="1800">
                <a:latin typeface="Dosis"/>
                <a:ea typeface="Dosis"/>
                <a:cs typeface="Dosis"/>
                <a:sym typeface="Dosis"/>
              </a:rPr>
            </a:b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Utilize frameworks, such as Bootstrap or Foundation</a:t>
            </a:r>
            <a:br>
              <a:rPr lang="en" sz="1800">
                <a:latin typeface="Dosis"/>
                <a:ea typeface="Dosis"/>
                <a:cs typeface="Dosis"/>
                <a:sym typeface="Dosis"/>
              </a:rPr>
            </a:b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Innovate when necessary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318" name="Google Shape;318;p26"/>
          <p:cNvCxnSpPr/>
          <p:nvPr/>
        </p:nvCxnSpPr>
        <p:spPr>
          <a:xfrm flipH="1" rot="10800000">
            <a:off x="3224325" y="647400"/>
            <a:ext cx="906000" cy="207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26"/>
          <p:cNvSpPr txBox="1"/>
          <p:nvPr/>
        </p:nvSpPr>
        <p:spPr>
          <a:xfrm rot="-314711">
            <a:off x="3903259" y="549456"/>
            <a:ext cx="1870533" cy="5651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Dosis"/>
                <a:ea typeface="Dosis"/>
                <a:cs typeface="Dosis"/>
                <a:sym typeface="Dosis"/>
              </a:rPr>
              <a:t>Evolutionary</a:t>
            </a:r>
            <a:endParaRPr b="1" sz="3600">
              <a:solidFill>
                <a:srgbClr val="FF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20" name="Google Shape;320;p26"/>
          <p:cNvSpPr txBox="1"/>
          <p:nvPr/>
        </p:nvSpPr>
        <p:spPr>
          <a:xfrm>
            <a:off x="6556275" y="3164475"/>
            <a:ext cx="2350200" cy="15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“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Immature poets imitate; mature poets steal; bad poets deface what they take, and good poets make it into something better, or at least something different.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”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Dosis"/>
                <a:ea typeface="Dosis"/>
                <a:cs typeface="Dosis"/>
                <a:sym typeface="Dosis"/>
              </a:rPr>
              <a:t>- Bill Gates</a:t>
            </a:r>
            <a:endParaRPr i="1" sz="8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21" name="Google Shape;3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601" y="1146550"/>
            <a:ext cx="1513549" cy="201792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6"/>
          <p:cNvSpPr txBox="1"/>
          <p:nvPr/>
        </p:nvSpPr>
        <p:spPr>
          <a:xfrm>
            <a:off x="6556275" y="3164475"/>
            <a:ext cx="2350200" cy="15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“Immature poets imitate; mature poets steal; bad poets deface what they take, and good poets make it into something better, or at least something different.”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Dosis"/>
                <a:ea typeface="Dosis"/>
                <a:cs typeface="Dosis"/>
                <a:sym typeface="Dosis"/>
              </a:rPr>
              <a:t>- T.S. Eliot</a:t>
            </a:r>
            <a:endParaRPr i="1" sz="8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23" name="Google Shape;3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2413" y="1146550"/>
            <a:ext cx="2017926" cy="201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7"/>
          <p:cNvSpPr txBox="1"/>
          <p:nvPr>
            <p:ph idx="4294967295" type="ctrTitle"/>
          </p:nvPr>
        </p:nvSpPr>
        <p:spPr>
          <a:xfrm>
            <a:off x="1090700" y="3031150"/>
            <a:ext cx="736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8700"/>
                </a:solidFill>
              </a:rPr>
              <a:t>If It Works For ______,</a:t>
            </a:r>
            <a:endParaRPr sz="5600">
              <a:solidFill>
                <a:srgbClr val="FF87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8700"/>
                </a:solidFill>
              </a:rPr>
              <a:t>It’ll Work For You</a:t>
            </a:r>
            <a:endParaRPr sz="5600">
              <a:solidFill>
                <a:srgbClr val="FF8700"/>
              </a:solidFill>
            </a:endParaRPr>
          </a:p>
        </p:txBody>
      </p:sp>
      <p:sp>
        <p:nvSpPr>
          <p:cNvPr id="329" name="Google Shape;329;p2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27"/>
          <p:cNvSpPr txBox="1"/>
          <p:nvPr/>
        </p:nvSpPr>
        <p:spPr>
          <a:xfrm>
            <a:off x="1082900" y="2477400"/>
            <a:ext cx="2278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Misconception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5324252" y="573988"/>
            <a:ext cx="1332324" cy="1624753"/>
            <a:chOff x="596350" y="929175"/>
            <a:chExt cx="407950" cy="497475"/>
          </a:xfrm>
        </p:grpSpPr>
        <p:sp>
          <p:nvSpPr>
            <p:cNvPr id="332" name="Google Shape;332;p27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" name="Google Shape;339;p27"/>
          <p:cNvGrpSpPr/>
          <p:nvPr/>
        </p:nvGrpSpPr>
        <p:grpSpPr>
          <a:xfrm>
            <a:off x="7283202" y="573988"/>
            <a:ext cx="1332324" cy="1624753"/>
            <a:chOff x="596350" y="929175"/>
            <a:chExt cx="407950" cy="497475"/>
          </a:xfrm>
        </p:grpSpPr>
        <p:sp>
          <p:nvSpPr>
            <p:cNvPr id="340" name="Google Shape;340;p27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/>
          <p:nvPr/>
        </p:nvSpPr>
        <p:spPr>
          <a:xfrm>
            <a:off x="6841488" y="1284275"/>
            <a:ext cx="256800" cy="30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28575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7"/>
          <p:cNvSpPr txBox="1"/>
          <p:nvPr/>
        </p:nvSpPr>
        <p:spPr>
          <a:xfrm>
            <a:off x="5081925" y="2604100"/>
            <a:ext cx="13860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Google</a:t>
            </a:r>
            <a:endParaRPr sz="1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     Amazon</a:t>
            </a:r>
            <a:endParaRPr sz="1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          Apple</a:t>
            </a:r>
            <a:endParaRPr sz="1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               Microsoft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28"/>
          <p:cNvSpPr txBox="1"/>
          <p:nvPr>
            <p:ph type="title"/>
          </p:nvPr>
        </p:nvSpPr>
        <p:spPr>
          <a:xfrm>
            <a:off x="1104900" y="465150"/>
            <a:ext cx="6724500" cy="5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It Works For ____, It’ll Work For You</a:t>
            </a:r>
            <a:endParaRPr/>
          </a:p>
        </p:txBody>
      </p:sp>
      <p:sp>
        <p:nvSpPr>
          <p:cNvPr id="355" name="Google Shape;355;p28"/>
          <p:cNvSpPr txBox="1"/>
          <p:nvPr/>
        </p:nvSpPr>
        <p:spPr>
          <a:xfrm>
            <a:off x="1104900" y="304375"/>
            <a:ext cx="18531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Misconception</a:t>
            </a:r>
            <a:endParaRPr b="1" sz="90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6" name="Google Shape;356;p28"/>
          <p:cNvSpPr txBox="1"/>
          <p:nvPr>
            <p:ph idx="1" type="body"/>
          </p:nvPr>
        </p:nvSpPr>
        <p:spPr>
          <a:xfrm>
            <a:off x="1104900" y="1025175"/>
            <a:ext cx="5156100" cy="37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It is an excuse; lazy design</a:t>
            </a:r>
            <a:br>
              <a:rPr lang="en" sz="1800">
                <a:latin typeface="Dosis"/>
                <a:ea typeface="Dosis"/>
                <a:cs typeface="Dosis"/>
                <a:sym typeface="Dosis"/>
              </a:rPr>
            </a:b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Does ____ have the same goals as you?</a:t>
            </a:r>
            <a:br>
              <a:rPr lang="en" sz="1800">
                <a:latin typeface="Dosis"/>
                <a:ea typeface="Dosis"/>
                <a:cs typeface="Dosis"/>
                <a:sym typeface="Dosis"/>
              </a:rPr>
            </a:b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Identify the problem </a:t>
            </a:r>
            <a:r>
              <a:rPr b="1" lang="en" sz="1800">
                <a:latin typeface="Dosis"/>
                <a:ea typeface="Dosis"/>
                <a:cs typeface="Dosis"/>
                <a:sym typeface="Dosis"/>
              </a:rPr>
              <a:t>you</a:t>
            </a:r>
            <a:r>
              <a:rPr lang="en" sz="1800">
                <a:latin typeface="Dosis"/>
                <a:ea typeface="Dosis"/>
                <a:cs typeface="Dosis"/>
                <a:sym typeface="Dosis"/>
              </a:rPr>
              <a:t> are trying to solve</a:t>
            </a:r>
            <a:br>
              <a:rPr lang="en" sz="1800">
                <a:latin typeface="Dosis"/>
                <a:ea typeface="Dosis"/>
                <a:cs typeface="Dosis"/>
                <a:sym typeface="Dosis"/>
              </a:rPr>
            </a:b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Don’t copy functionality blindly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You don’t know the reasons behind the design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You are not responding to your user’s needs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You devalue your own data</a:t>
            </a:r>
            <a:br>
              <a:rPr lang="en" sz="1800">
                <a:latin typeface="Dosis"/>
                <a:ea typeface="Dosis"/>
                <a:cs typeface="Dosis"/>
                <a:sym typeface="Dosis"/>
              </a:rPr>
            </a:b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Again, make it into something better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357" name="Google Shape;357;p28"/>
          <p:cNvCxnSpPr/>
          <p:nvPr/>
        </p:nvCxnSpPr>
        <p:spPr>
          <a:xfrm flipH="1" rot="10800000">
            <a:off x="3365150" y="653700"/>
            <a:ext cx="1917300" cy="20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28"/>
          <p:cNvSpPr txBox="1"/>
          <p:nvPr/>
        </p:nvSpPr>
        <p:spPr>
          <a:xfrm rot="-314504">
            <a:off x="5178417" y="552610"/>
            <a:ext cx="1940716" cy="5651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Dosis"/>
                <a:ea typeface="Dosis"/>
                <a:cs typeface="Dosis"/>
                <a:sym typeface="Dosis"/>
              </a:rPr>
              <a:t>Identify Why</a:t>
            </a:r>
            <a:endParaRPr b="1" sz="3600">
              <a:solidFill>
                <a:srgbClr val="FF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359" name="Google Shape;359;p28"/>
          <p:cNvGrpSpPr/>
          <p:nvPr/>
        </p:nvGrpSpPr>
        <p:grpSpPr>
          <a:xfrm>
            <a:off x="6460375" y="1402797"/>
            <a:ext cx="2350200" cy="3360103"/>
            <a:chOff x="6460375" y="1402797"/>
            <a:chExt cx="2350200" cy="3360103"/>
          </a:xfrm>
        </p:grpSpPr>
        <p:pic>
          <p:nvPicPr>
            <p:cNvPr descr="StrongBad105A.jpg" id="360" name="Google Shape;360;p28"/>
            <p:cNvPicPr preferRelativeResize="0"/>
            <p:nvPr/>
          </p:nvPicPr>
          <p:blipFill rotWithShape="1">
            <a:blip r:embed="rId3">
              <a:alphaModFix/>
            </a:blip>
            <a:srcRect b="22266" l="47358" r="3535" t="3461"/>
            <a:stretch/>
          </p:blipFill>
          <p:spPr>
            <a:xfrm>
              <a:off x="6460375" y="1402797"/>
              <a:ext cx="2350200" cy="2221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" name="Google Shape;361;p28"/>
            <p:cNvSpPr txBox="1"/>
            <p:nvPr/>
          </p:nvSpPr>
          <p:spPr>
            <a:xfrm>
              <a:off x="6460375" y="3682900"/>
              <a:ext cx="2350200" cy="10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osis"/>
                  <a:ea typeface="Dosis"/>
                  <a:cs typeface="Dosis"/>
                  <a:sym typeface="Dosis"/>
                </a:rPr>
                <a:t>Burninating all the peasants works for Trogdor, but would probably put you in jail.</a:t>
              </a:r>
              <a:endParaRPr i="1" sz="800">
                <a:latin typeface="Dosis"/>
                <a:ea typeface="Dosis"/>
                <a:cs typeface="Dosis"/>
                <a:sym typeface="Dosi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9"/>
          <p:cNvSpPr txBox="1"/>
          <p:nvPr>
            <p:ph idx="4294967295" type="ctrTitle"/>
          </p:nvPr>
        </p:nvSpPr>
        <p:spPr>
          <a:xfrm>
            <a:off x="1090700" y="3031150"/>
            <a:ext cx="736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8700"/>
                </a:solidFill>
              </a:rPr>
              <a:t>Important Content Needs To Be Above the “Fold”</a:t>
            </a:r>
            <a:endParaRPr sz="5600">
              <a:solidFill>
                <a:srgbClr val="FF8700"/>
              </a:solidFill>
            </a:endParaRPr>
          </a:p>
        </p:txBody>
      </p:sp>
      <p:sp>
        <p:nvSpPr>
          <p:cNvPr id="367" name="Google Shape;367;p29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29"/>
          <p:cNvSpPr txBox="1"/>
          <p:nvPr/>
        </p:nvSpPr>
        <p:spPr>
          <a:xfrm>
            <a:off x="1082900" y="2477400"/>
            <a:ext cx="2278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Misconception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369" name="Google Shape;369;p29"/>
          <p:cNvGrpSpPr/>
          <p:nvPr/>
        </p:nvGrpSpPr>
        <p:grpSpPr>
          <a:xfrm>
            <a:off x="6424880" y="453292"/>
            <a:ext cx="1825153" cy="1728864"/>
            <a:chOff x="6168030" y="432742"/>
            <a:chExt cx="1825153" cy="1728864"/>
          </a:xfrm>
        </p:grpSpPr>
        <p:grpSp>
          <p:nvGrpSpPr>
            <p:cNvPr id="370" name="Google Shape;370;p29"/>
            <p:cNvGrpSpPr/>
            <p:nvPr/>
          </p:nvGrpSpPr>
          <p:grpSpPr>
            <a:xfrm>
              <a:off x="6168030" y="432742"/>
              <a:ext cx="1825153" cy="1728864"/>
              <a:chOff x="2583100" y="2973775"/>
              <a:chExt cx="461550" cy="437200"/>
            </a:xfrm>
          </p:grpSpPr>
          <p:sp>
            <p:nvSpPr>
              <p:cNvPr id="371" name="Google Shape;371;p29"/>
              <p:cNvSpPr/>
              <p:nvPr/>
            </p:nvSpPr>
            <p:spPr>
              <a:xfrm>
                <a:off x="2701225" y="3315975"/>
                <a:ext cx="225300" cy="95000"/>
              </a:xfrm>
              <a:custGeom>
                <a:rect b="b" l="l" r="r" t="t"/>
                <a:pathLst>
                  <a:path extrusionOk="0" fill="none" h="3800" w="9012">
                    <a:moveTo>
                      <a:pt x="2947" y="0"/>
                    </a:moveTo>
                    <a:lnTo>
                      <a:pt x="2947" y="2947"/>
                    </a:lnTo>
                    <a:lnTo>
                      <a:pt x="853" y="2947"/>
                    </a:lnTo>
                    <a:lnTo>
                      <a:pt x="853" y="2947"/>
                    </a:lnTo>
                    <a:lnTo>
                      <a:pt x="682" y="2947"/>
                    </a:lnTo>
                    <a:lnTo>
                      <a:pt x="512" y="2996"/>
                    </a:lnTo>
                    <a:lnTo>
                      <a:pt x="365" y="3093"/>
                    </a:lnTo>
                    <a:lnTo>
                      <a:pt x="244" y="3191"/>
                    </a:lnTo>
                    <a:lnTo>
                      <a:pt x="146" y="3313"/>
                    </a:lnTo>
                    <a:lnTo>
                      <a:pt x="49" y="3459"/>
                    </a:lnTo>
                    <a:lnTo>
                      <a:pt x="0" y="3629"/>
                    </a:lnTo>
                    <a:lnTo>
                      <a:pt x="0" y="3800"/>
                    </a:lnTo>
                    <a:lnTo>
                      <a:pt x="9011" y="3800"/>
                    </a:lnTo>
                    <a:lnTo>
                      <a:pt x="9011" y="3800"/>
                    </a:lnTo>
                    <a:lnTo>
                      <a:pt x="9011" y="3629"/>
                    </a:lnTo>
                    <a:lnTo>
                      <a:pt x="8963" y="3459"/>
                    </a:lnTo>
                    <a:lnTo>
                      <a:pt x="8865" y="3313"/>
                    </a:lnTo>
                    <a:lnTo>
                      <a:pt x="8768" y="3191"/>
                    </a:lnTo>
                    <a:lnTo>
                      <a:pt x="8646" y="3093"/>
                    </a:lnTo>
                    <a:lnTo>
                      <a:pt x="8500" y="2996"/>
                    </a:lnTo>
                    <a:lnTo>
                      <a:pt x="8330" y="2947"/>
                    </a:lnTo>
                    <a:lnTo>
                      <a:pt x="8159" y="2947"/>
                    </a:lnTo>
                    <a:lnTo>
                      <a:pt x="6065" y="2947"/>
                    </a:lnTo>
                    <a:lnTo>
                      <a:pt x="6065" y="0"/>
                    </a:lnTo>
                  </a:path>
                </a:pathLst>
              </a:custGeom>
              <a:noFill/>
              <a:ln cap="rnd" cmpd="sng" w="28575">
                <a:solidFill>
                  <a:srgbClr val="22222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9"/>
              <p:cNvSpPr/>
              <p:nvPr/>
            </p:nvSpPr>
            <p:spPr>
              <a:xfrm>
                <a:off x="2583100" y="2973775"/>
                <a:ext cx="461550" cy="336125"/>
              </a:xfrm>
              <a:custGeom>
                <a:rect b="b" l="l" r="r" t="t"/>
                <a:pathLst>
                  <a:path extrusionOk="0" fill="none" h="13445" w="18462">
                    <a:moveTo>
                      <a:pt x="17974" y="1"/>
                    </a:moveTo>
                    <a:lnTo>
                      <a:pt x="487" y="1"/>
                    </a:lnTo>
                    <a:lnTo>
                      <a:pt x="487" y="1"/>
                    </a:lnTo>
                    <a:lnTo>
                      <a:pt x="390" y="1"/>
                    </a:lnTo>
                    <a:lnTo>
                      <a:pt x="317" y="50"/>
                    </a:lnTo>
                    <a:lnTo>
                      <a:pt x="220" y="74"/>
                    </a:lnTo>
                    <a:lnTo>
                      <a:pt x="146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5" y="390"/>
                    </a:lnTo>
                    <a:lnTo>
                      <a:pt x="0" y="488"/>
                    </a:lnTo>
                    <a:lnTo>
                      <a:pt x="0" y="12958"/>
                    </a:lnTo>
                    <a:lnTo>
                      <a:pt x="0" y="12958"/>
                    </a:lnTo>
                    <a:lnTo>
                      <a:pt x="25" y="13055"/>
                    </a:lnTo>
                    <a:lnTo>
                      <a:pt x="49" y="13152"/>
                    </a:lnTo>
                    <a:lnTo>
                      <a:pt x="98" y="13226"/>
                    </a:lnTo>
                    <a:lnTo>
                      <a:pt x="146" y="13299"/>
                    </a:lnTo>
                    <a:lnTo>
                      <a:pt x="220" y="13372"/>
                    </a:lnTo>
                    <a:lnTo>
                      <a:pt x="317" y="13396"/>
                    </a:lnTo>
                    <a:lnTo>
                      <a:pt x="390" y="13445"/>
                    </a:lnTo>
                    <a:lnTo>
                      <a:pt x="487" y="13445"/>
                    </a:lnTo>
                    <a:lnTo>
                      <a:pt x="17974" y="13445"/>
                    </a:lnTo>
                    <a:lnTo>
                      <a:pt x="17974" y="13445"/>
                    </a:lnTo>
                    <a:lnTo>
                      <a:pt x="18072" y="13445"/>
                    </a:lnTo>
                    <a:lnTo>
                      <a:pt x="18145" y="13396"/>
                    </a:lnTo>
                    <a:lnTo>
                      <a:pt x="18242" y="13372"/>
                    </a:lnTo>
                    <a:lnTo>
                      <a:pt x="18315" y="13299"/>
                    </a:lnTo>
                    <a:lnTo>
                      <a:pt x="18364" y="13226"/>
                    </a:lnTo>
                    <a:lnTo>
                      <a:pt x="18413" y="13152"/>
                    </a:lnTo>
                    <a:lnTo>
                      <a:pt x="18437" y="13055"/>
                    </a:lnTo>
                    <a:lnTo>
                      <a:pt x="18461" y="12958"/>
                    </a:lnTo>
                    <a:lnTo>
                      <a:pt x="18461" y="488"/>
                    </a:lnTo>
                    <a:lnTo>
                      <a:pt x="18461" y="488"/>
                    </a:lnTo>
                    <a:lnTo>
                      <a:pt x="18437" y="390"/>
                    </a:lnTo>
                    <a:lnTo>
                      <a:pt x="18413" y="293"/>
                    </a:lnTo>
                    <a:lnTo>
                      <a:pt x="18364" y="220"/>
                    </a:lnTo>
                    <a:lnTo>
                      <a:pt x="18315" y="147"/>
                    </a:lnTo>
                    <a:lnTo>
                      <a:pt x="18242" y="74"/>
                    </a:lnTo>
                    <a:lnTo>
                      <a:pt x="18145" y="50"/>
                    </a:lnTo>
                    <a:lnTo>
                      <a:pt x="18072" y="1"/>
                    </a:lnTo>
                    <a:lnTo>
                      <a:pt x="17974" y="1"/>
                    </a:lnTo>
                    <a:lnTo>
                      <a:pt x="17974" y="1"/>
                    </a:lnTo>
                    <a:close/>
                    <a:moveTo>
                      <a:pt x="17000" y="11983"/>
                    </a:moveTo>
                    <a:lnTo>
                      <a:pt x="1462" y="11983"/>
                    </a:lnTo>
                    <a:lnTo>
                      <a:pt x="1462" y="1462"/>
                    </a:lnTo>
                    <a:lnTo>
                      <a:pt x="17000" y="1462"/>
                    </a:lnTo>
                    <a:lnTo>
                      <a:pt x="17000" y="11983"/>
                    </a:lnTo>
                    <a:close/>
                  </a:path>
                </a:pathLst>
              </a:custGeom>
              <a:noFill/>
              <a:ln cap="rnd" cmpd="sng" w="28575">
                <a:solidFill>
                  <a:srgbClr val="22222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3" name="Google Shape;373;p29"/>
            <p:cNvSpPr/>
            <p:nvPr/>
          </p:nvSpPr>
          <p:spPr>
            <a:xfrm>
              <a:off x="6413600" y="775600"/>
              <a:ext cx="863100" cy="811800"/>
            </a:xfrm>
            <a:prstGeom prst="rect">
              <a:avLst/>
            </a:prstGeom>
            <a:solidFill>
              <a:srgbClr val="FF8700"/>
            </a:solidFill>
            <a:ln cap="flat" cmpd="sng" w="28575">
              <a:solidFill>
                <a:srgbClr val="FF87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6413600" y="1040250"/>
              <a:ext cx="863100" cy="965400"/>
            </a:xfrm>
            <a:prstGeom prst="rect">
              <a:avLst/>
            </a:prstGeom>
            <a:noFill/>
            <a:ln cap="flat" cmpd="sng" w="28575">
              <a:solidFill>
                <a:srgbClr val="FF87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7367500" y="775600"/>
              <a:ext cx="380100" cy="811800"/>
            </a:xfrm>
            <a:prstGeom prst="rect">
              <a:avLst/>
            </a:prstGeom>
            <a:solidFill>
              <a:srgbClr val="666666"/>
            </a:solidFill>
            <a:ln cap="flat" cmpd="sng" w="285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7367500" y="1122450"/>
              <a:ext cx="380100" cy="883200"/>
            </a:xfrm>
            <a:prstGeom prst="rect">
              <a:avLst/>
            </a:prstGeom>
            <a:noFill/>
            <a:ln cap="flat" cmpd="sng" w="28575">
              <a:solidFill>
                <a:srgbClr val="66666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0"/>
          <p:cNvSpPr txBox="1"/>
          <p:nvPr>
            <p:ph idx="4294967295" type="ctrTitle"/>
          </p:nvPr>
        </p:nvSpPr>
        <p:spPr>
          <a:xfrm>
            <a:off x="1561425" y="876600"/>
            <a:ext cx="6896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8700"/>
                </a:solidFill>
              </a:rPr>
              <a:t>75%</a:t>
            </a:r>
            <a:endParaRPr sz="6000">
              <a:solidFill>
                <a:srgbClr val="FF8700"/>
              </a:solidFill>
            </a:endParaRPr>
          </a:p>
        </p:txBody>
      </p:sp>
      <p:sp>
        <p:nvSpPr>
          <p:cNvPr id="382" name="Google Shape;382;p30"/>
          <p:cNvSpPr txBox="1"/>
          <p:nvPr>
            <p:ph idx="4294967295" type="subTitle"/>
          </p:nvPr>
        </p:nvSpPr>
        <p:spPr>
          <a:xfrm>
            <a:off x="1561425" y="1487502"/>
            <a:ext cx="68967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People who begin scrolling before page finishes loading</a:t>
            </a:r>
            <a:r>
              <a:rPr baseline="30000" lang="en" sz="1800"/>
              <a:t>1</a:t>
            </a:r>
            <a:endParaRPr baseline="30000" sz="1800"/>
          </a:p>
        </p:txBody>
      </p:sp>
      <p:sp>
        <p:nvSpPr>
          <p:cNvPr id="383" name="Google Shape;383;p30"/>
          <p:cNvSpPr txBox="1"/>
          <p:nvPr>
            <p:ph idx="4294967295" type="ctrTitle"/>
          </p:nvPr>
        </p:nvSpPr>
        <p:spPr>
          <a:xfrm>
            <a:off x="2985075" y="3657900"/>
            <a:ext cx="54732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8700"/>
                </a:solidFill>
              </a:rPr>
              <a:t>700px</a:t>
            </a:r>
            <a:endParaRPr sz="6000">
              <a:solidFill>
                <a:srgbClr val="FF8700"/>
              </a:solidFill>
            </a:endParaRPr>
          </a:p>
        </p:txBody>
      </p:sp>
      <p:sp>
        <p:nvSpPr>
          <p:cNvPr id="384" name="Google Shape;384;p30"/>
          <p:cNvSpPr txBox="1"/>
          <p:nvPr>
            <p:ph idx="4294967295" type="subTitle"/>
          </p:nvPr>
        </p:nvSpPr>
        <p:spPr>
          <a:xfrm>
            <a:off x="2985075" y="3326575"/>
            <a:ext cx="54732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Majority of a user’s time is spent below</a:t>
            </a:r>
            <a:r>
              <a:rPr baseline="30000" lang="en" sz="1800"/>
              <a:t>3</a:t>
            </a:r>
            <a:endParaRPr sz="1800"/>
          </a:p>
        </p:txBody>
      </p:sp>
      <p:sp>
        <p:nvSpPr>
          <p:cNvPr id="385" name="Google Shape;385;p30"/>
          <p:cNvSpPr txBox="1"/>
          <p:nvPr>
            <p:ph idx="4294967295" type="ctrTitle"/>
          </p:nvPr>
        </p:nvSpPr>
        <p:spPr>
          <a:xfrm>
            <a:off x="2296200" y="2191050"/>
            <a:ext cx="61620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8700"/>
                </a:solidFill>
              </a:rPr>
              <a:t>90%</a:t>
            </a:r>
            <a:endParaRPr sz="6000">
              <a:solidFill>
                <a:srgbClr val="FF8700"/>
              </a:solidFill>
            </a:endParaRPr>
          </a:p>
        </p:txBody>
      </p:sp>
      <p:sp>
        <p:nvSpPr>
          <p:cNvPr id="386" name="Google Shape;386;p30"/>
          <p:cNvSpPr txBox="1"/>
          <p:nvPr>
            <p:ph idx="4294967295" type="subTitle"/>
          </p:nvPr>
        </p:nvSpPr>
        <p:spPr>
          <a:xfrm>
            <a:off x="2296200" y="2801952"/>
            <a:ext cx="61620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Mobile users start scrolling &lt; 14 seconds</a:t>
            </a:r>
            <a:r>
              <a:rPr baseline="30000" lang="en" sz="1800"/>
              <a:t>2</a:t>
            </a:r>
            <a:endParaRPr baseline="30000" sz="1800"/>
          </a:p>
        </p:txBody>
      </p:sp>
      <p:sp>
        <p:nvSpPr>
          <p:cNvPr id="387" name="Google Shape;387;p30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30"/>
          <p:cNvSpPr txBox="1"/>
          <p:nvPr/>
        </p:nvSpPr>
        <p:spPr>
          <a:xfrm>
            <a:off x="6999700" y="4552800"/>
            <a:ext cx="3877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600"/>
              <a:t>1,3 </a:t>
            </a:r>
            <a:r>
              <a:rPr lang="en" sz="600"/>
              <a:t>https://storify.com/xiwcx/there-is-no-fold-1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600">
                <a:solidFill>
                  <a:schemeClr val="dk1"/>
                </a:solidFill>
              </a:rPr>
              <a:t>  2 </a:t>
            </a:r>
            <a:r>
              <a:rPr lang="en" sz="600">
                <a:solidFill>
                  <a:schemeClr val="dk1"/>
                </a:solidFill>
              </a:rPr>
              <a:t>https://twitter.com/lukew/status/629694224535957504/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31"/>
          <p:cNvSpPr txBox="1"/>
          <p:nvPr>
            <p:ph type="title"/>
          </p:nvPr>
        </p:nvSpPr>
        <p:spPr>
          <a:xfrm>
            <a:off x="1104900" y="465150"/>
            <a:ext cx="6724500" cy="5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Content Needs To Be Above the “Fold”</a:t>
            </a:r>
            <a:endParaRPr/>
          </a:p>
        </p:txBody>
      </p:sp>
      <p:sp>
        <p:nvSpPr>
          <p:cNvPr id="395" name="Google Shape;395;p31"/>
          <p:cNvSpPr txBox="1"/>
          <p:nvPr/>
        </p:nvSpPr>
        <p:spPr>
          <a:xfrm>
            <a:off x="1104900" y="304375"/>
            <a:ext cx="18531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Misconception</a:t>
            </a:r>
            <a:endParaRPr b="1" sz="90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96" name="Google Shape;396;p31"/>
          <p:cNvSpPr txBox="1"/>
          <p:nvPr>
            <p:ph idx="1" type="body"/>
          </p:nvPr>
        </p:nvSpPr>
        <p:spPr>
          <a:xfrm>
            <a:off x="1104900" y="1025175"/>
            <a:ext cx="4402200" cy="37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Scrolling is instinctual, clicking is a decision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Don’t jam as much as possible above 700px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Negative space is important!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Keep navigation simple and minimal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Duplicate navigation in your footer… People scroll!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Consider utilizing “hero” headers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Less content above the fold sparks curiosity and may promote more exploration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397" name="Google Shape;397;p31"/>
          <p:cNvCxnSpPr/>
          <p:nvPr/>
        </p:nvCxnSpPr>
        <p:spPr>
          <a:xfrm flipH="1" rot="10800000">
            <a:off x="4857325" y="637500"/>
            <a:ext cx="1901700" cy="21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31"/>
          <p:cNvSpPr txBox="1"/>
          <p:nvPr/>
        </p:nvSpPr>
        <p:spPr>
          <a:xfrm rot="-314553">
            <a:off x="6496286" y="462606"/>
            <a:ext cx="2134127" cy="5651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Dosis"/>
                <a:ea typeface="Dosis"/>
                <a:cs typeface="Dosis"/>
                <a:sym typeface="Dosis"/>
              </a:rPr>
              <a:t>Easy to Find</a:t>
            </a:r>
            <a:endParaRPr b="1" sz="3600">
              <a:solidFill>
                <a:srgbClr val="FF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descr="hero.jpg" id="399" name="Google Shape;3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050" y="1373975"/>
            <a:ext cx="3271900" cy="19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/>
          <p:nvPr>
            <p:ph idx="4294967295" type="ctrTitle"/>
          </p:nvPr>
        </p:nvSpPr>
        <p:spPr>
          <a:xfrm>
            <a:off x="5081000" y="821350"/>
            <a:ext cx="3550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8700"/>
                </a:solidFill>
              </a:rPr>
              <a:t>HELLO!</a:t>
            </a:r>
            <a:endParaRPr sz="6000">
              <a:solidFill>
                <a:srgbClr val="FF8700"/>
              </a:solidFill>
            </a:endParaRPr>
          </a:p>
        </p:txBody>
      </p:sp>
      <p:sp>
        <p:nvSpPr>
          <p:cNvPr id="123" name="Google Shape;123;p14"/>
          <p:cNvSpPr txBox="1"/>
          <p:nvPr>
            <p:ph idx="4294967295" type="subTitle"/>
          </p:nvPr>
        </p:nvSpPr>
        <p:spPr>
          <a:xfrm>
            <a:off x="5081000" y="1868575"/>
            <a:ext cx="3823200" cy="22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I am Michael Irigoyen.</a:t>
            </a:r>
            <a:endParaRPr b="1" sz="24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osis"/>
              <a:buChar char="▸"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UI/UX design for 15+ years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osis"/>
              <a:buChar char="▸"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PHP for 13+ years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osis"/>
              <a:buChar char="▸"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JS/ES for 10+ years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osis"/>
              <a:buChar char="▸"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Node.js for 1+ years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4" name="Google Shape;124;p14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0986973_10102639166745710_9116565120340239816_o.jpg" id="125" name="Google Shape;125;p14"/>
          <p:cNvPicPr preferRelativeResize="0"/>
          <p:nvPr/>
        </p:nvPicPr>
        <p:blipFill rotWithShape="1">
          <a:blip r:embed="rId3">
            <a:alphaModFix/>
          </a:blip>
          <a:srcRect b="49225" l="8684" r="0" t="12250"/>
          <a:stretch/>
        </p:blipFill>
        <p:spPr>
          <a:xfrm flipH="1">
            <a:off x="982119" y="731700"/>
            <a:ext cx="3742800" cy="2105400"/>
          </a:xfrm>
          <a:prstGeom prst="parallelogram">
            <a:avLst>
              <a:gd fmla="val 5155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2"/>
          <p:cNvSpPr txBox="1"/>
          <p:nvPr>
            <p:ph idx="4294967295" type="ctrTitle"/>
          </p:nvPr>
        </p:nvSpPr>
        <p:spPr>
          <a:xfrm>
            <a:off x="1090700" y="3183550"/>
            <a:ext cx="736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8700"/>
                </a:solidFill>
              </a:rPr>
              <a:t>Tables Are Evil</a:t>
            </a:r>
            <a:endParaRPr sz="6000">
              <a:solidFill>
                <a:srgbClr val="FF8700"/>
              </a:solidFill>
            </a:endParaRPr>
          </a:p>
        </p:txBody>
      </p:sp>
      <p:sp>
        <p:nvSpPr>
          <p:cNvPr id="405" name="Google Shape;405;p32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32"/>
          <p:cNvSpPr txBox="1"/>
          <p:nvPr/>
        </p:nvSpPr>
        <p:spPr>
          <a:xfrm>
            <a:off x="1082900" y="3016875"/>
            <a:ext cx="2278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Misconception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407" name="Google Shape;407;p32"/>
          <p:cNvGrpSpPr/>
          <p:nvPr/>
        </p:nvGrpSpPr>
        <p:grpSpPr>
          <a:xfrm>
            <a:off x="4363000" y="238276"/>
            <a:ext cx="4010400" cy="2199824"/>
            <a:chOff x="4363000" y="238276"/>
            <a:chExt cx="4010400" cy="2199824"/>
          </a:xfrm>
        </p:grpSpPr>
        <p:sp>
          <p:nvSpPr>
            <p:cNvPr id="408" name="Google Shape;408;p32"/>
            <p:cNvSpPr/>
            <p:nvPr/>
          </p:nvSpPr>
          <p:spPr>
            <a:xfrm flipH="1" rot="1831782">
              <a:off x="7809714" y="275757"/>
              <a:ext cx="325994" cy="653737"/>
            </a:xfrm>
            <a:prstGeom prst="moon">
              <a:avLst>
                <a:gd fmla="val 50000" name="adj"/>
              </a:avLst>
            </a:prstGeom>
            <a:solidFill>
              <a:srgbClr val="FF8700">
                <a:alpha val="85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 rot="-1831782">
              <a:off x="5908989" y="275757"/>
              <a:ext cx="325994" cy="653737"/>
            </a:xfrm>
            <a:prstGeom prst="moon">
              <a:avLst>
                <a:gd fmla="val 50000" name="adj"/>
              </a:avLst>
            </a:prstGeom>
            <a:solidFill>
              <a:srgbClr val="FF8700">
                <a:alpha val="85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0" name="Google Shape;410;p32"/>
            <p:cNvGrpSpPr/>
            <p:nvPr/>
          </p:nvGrpSpPr>
          <p:grpSpPr>
            <a:xfrm>
              <a:off x="4363000" y="1258200"/>
              <a:ext cx="1749000" cy="941550"/>
              <a:chOff x="4383575" y="1258200"/>
              <a:chExt cx="1749000" cy="941550"/>
            </a:xfrm>
          </p:grpSpPr>
          <p:sp>
            <p:nvSpPr>
              <p:cNvPr id="411" name="Google Shape;411;p32"/>
              <p:cNvSpPr/>
              <p:nvPr/>
            </p:nvSpPr>
            <p:spPr>
              <a:xfrm rot="10800000">
                <a:off x="5258075" y="1325250"/>
                <a:ext cx="874500" cy="8745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38100">
                <a:solidFill>
                  <a:srgbClr val="FF87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2"/>
              <p:cNvSpPr/>
              <p:nvPr/>
            </p:nvSpPr>
            <p:spPr>
              <a:xfrm>
                <a:off x="4383575" y="1325250"/>
                <a:ext cx="874500" cy="8745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38100">
                <a:solidFill>
                  <a:srgbClr val="FF87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2"/>
              <p:cNvSpPr/>
              <p:nvPr/>
            </p:nvSpPr>
            <p:spPr>
              <a:xfrm rot="-5400000">
                <a:off x="4694050" y="1268650"/>
                <a:ext cx="154650" cy="133750"/>
              </a:xfrm>
              <a:prstGeom prst="flowChartExtract">
                <a:avLst/>
              </a:prstGeom>
              <a:solidFill>
                <a:srgbClr val="FF8700">
                  <a:alpha val="85380"/>
                </a:srgbClr>
              </a:solidFill>
              <a:ln cap="flat" cmpd="sng" w="9525">
                <a:solidFill>
                  <a:srgbClr val="FF87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4" name="Google Shape;414;p32"/>
            <p:cNvSpPr/>
            <p:nvPr/>
          </p:nvSpPr>
          <p:spPr>
            <a:xfrm>
              <a:off x="5678425" y="637775"/>
              <a:ext cx="2679094" cy="1786050"/>
            </a:xfrm>
            <a:prstGeom prst="flowChartPredefinedProcess">
              <a:avLst/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5" name="Google Shape;415;p32"/>
            <p:cNvCxnSpPr/>
            <p:nvPr/>
          </p:nvCxnSpPr>
          <p:spPr>
            <a:xfrm>
              <a:off x="6449950" y="637800"/>
              <a:ext cx="0" cy="1800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" name="Google Shape;416;p32"/>
            <p:cNvCxnSpPr/>
            <p:nvPr/>
          </p:nvCxnSpPr>
          <p:spPr>
            <a:xfrm>
              <a:off x="6983350" y="637800"/>
              <a:ext cx="0" cy="1800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32"/>
            <p:cNvCxnSpPr/>
            <p:nvPr/>
          </p:nvCxnSpPr>
          <p:spPr>
            <a:xfrm>
              <a:off x="7516750" y="637800"/>
              <a:ext cx="0" cy="1800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32"/>
            <p:cNvCxnSpPr/>
            <p:nvPr/>
          </p:nvCxnSpPr>
          <p:spPr>
            <a:xfrm>
              <a:off x="5688700" y="966975"/>
              <a:ext cx="26847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32"/>
            <p:cNvCxnSpPr/>
            <p:nvPr/>
          </p:nvCxnSpPr>
          <p:spPr>
            <a:xfrm>
              <a:off x="5688700" y="1347975"/>
              <a:ext cx="26847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32"/>
            <p:cNvCxnSpPr/>
            <p:nvPr/>
          </p:nvCxnSpPr>
          <p:spPr>
            <a:xfrm>
              <a:off x="5688700" y="1728975"/>
              <a:ext cx="26847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32"/>
            <p:cNvCxnSpPr/>
            <p:nvPr/>
          </p:nvCxnSpPr>
          <p:spPr>
            <a:xfrm>
              <a:off x="5688700" y="2109975"/>
              <a:ext cx="26847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Trogdor Statistics</a:t>
            </a:r>
            <a:endParaRPr/>
          </a:p>
        </p:txBody>
      </p:sp>
      <p:graphicFrame>
        <p:nvGraphicFramePr>
          <p:cNvPr id="427" name="Google Shape;427;p33"/>
          <p:cNvGraphicFramePr/>
          <p:nvPr/>
        </p:nvGraphicFramePr>
        <p:xfrm>
          <a:off x="1443375" y="15464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{80C11171-14EA-4646-9F4E-66B235BD08F3}</a:tableStyleId>
              </a:tblPr>
              <a:tblGrid>
                <a:gridCol w="2281150"/>
                <a:gridCol w="2281150"/>
                <a:gridCol w="2281150"/>
              </a:tblGrid>
              <a:tr h="68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87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8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Burninated</a:t>
                      </a:r>
                      <a:endParaRPr>
                        <a:solidFill>
                          <a:srgbClr val="FF8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87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8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Stomped</a:t>
                      </a:r>
                      <a:endParaRPr>
                        <a:solidFill>
                          <a:srgbClr val="FF8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87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6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Countrysides</a:t>
                      </a:r>
                      <a:endParaRPr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b="1" sz="180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b="1" sz="180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6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Peasants</a:t>
                      </a:r>
                      <a:endParaRPr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b="1" sz="180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b="1" sz="180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6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Thatched-Roof Cottages</a:t>
                      </a:r>
                      <a:endParaRPr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b="1" sz="180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b="1" sz="180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2222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8" name="Google Shape;428;p33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4427f2243c4dbb45fd308b37d94a578d.png" id="429" name="Google Shape;4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500" y="3783575"/>
            <a:ext cx="2464775" cy="24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8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4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" name="Google Shape;435;p34"/>
          <p:cNvSpPr txBox="1"/>
          <p:nvPr>
            <p:ph type="title"/>
          </p:nvPr>
        </p:nvSpPr>
        <p:spPr>
          <a:xfrm>
            <a:off x="1104900" y="465150"/>
            <a:ext cx="6724500" cy="5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 Are Evil</a:t>
            </a:r>
            <a:endParaRPr/>
          </a:p>
        </p:txBody>
      </p:sp>
      <p:sp>
        <p:nvSpPr>
          <p:cNvPr id="436" name="Google Shape;436;p34"/>
          <p:cNvSpPr txBox="1"/>
          <p:nvPr/>
        </p:nvSpPr>
        <p:spPr>
          <a:xfrm>
            <a:off x="1104900" y="304375"/>
            <a:ext cx="18531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Misconception</a:t>
            </a:r>
            <a:endParaRPr b="1" sz="90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37" name="Google Shape;437;p34"/>
          <p:cNvSpPr txBox="1"/>
          <p:nvPr>
            <p:ph idx="1" type="body"/>
          </p:nvPr>
        </p:nvSpPr>
        <p:spPr>
          <a:xfrm>
            <a:off x="1104900" y="1025175"/>
            <a:ext cx="7114500" cy="37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By now we know to never use </a:t>
            </a:r>
            <a:r>
              <a:rPr lang="en" sz="1400">
                <a:solidFill>
                  <a:srgbClr val="FF8700"/>
                </a:solidFill>
                <a:latin typeface="Consolas"/>
                <a:ea typeface="Consolas"/>
                <a:cs typeface="Consolas"/>
                <a:sym typeface="Consolas"/>
              </a:rPr>
              <a:t>&lt;table&gt;</a:t>
            </a:r>
            <a:r>
              <a:rPr lang="en" sz="1800">
                <a:latin typeface="Dosis"/>
                <a:ea typeface="Dosis"/>
                <a:cs typeface="Dosis"/>
                <a:sym typeface="Dosis"/>
              </a:rPr>
              <a:t> for layouts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HTML is a semantic language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Tables limit design responsiveness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Tables limit design accessibility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Browsers must read tables twice to render them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Exception: HTML emails</a:t>
            </a:r>
            <a:br>
              <a:rPr lang="en" sz="1800">
                <a:latin typeface="Dosis"/>
                <a:ea typeface="Dosis"/>
                <a:cs typeface="Dosis"/>
                <a:sym typeface="Dosis"/>
              </a:rPr>
            </a:b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Never use CSS’s display property to create a table for tabular data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HTML is a semantic language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Pseudo-tables limit data accessibility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438" name="Google Shape;438;p34"/>
          <p:cNvCxnSpPr/>
          <p:nvPr/>
        </p:nvCxnSpPr>
        <p:spPr>
          <a:xfrm flipH="1" rot="10800000">
            <a:off x="2399125" y="657425"/>
            <a:ext cx="456600" cy="21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34"/>
          <p:cNvSpPr txBox="1"/>
          <p:nvPr/>
        </p:nvSpPr>
        <p:spPr>
          <a:xfrm rot="-314369">
            <a:off x="2679812" y="481481"/>
            <a:ext cx="2279926" cy="5651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Dosis"/>
                <a:ea typeface="Dosis"/>
                <a:cs typeface="Dosis"/>
                <a:sym typeface="Dosis"/>
              </a:rPr>
              <a:t>For Tabular Data</a:t>
            </a:r>
            <a:endParaRPr b="1" sz="3600">
              <a:solidFill>
                <a:srgbClr val="FF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5"/>
          <p:cNvSpPr txBox="1"/>
          <p:nvPr>
            <p:ph idx="4294967295" type="ctrTitle"/>
          </p:nvPr>
        </p:nvSpPr>
        <p:spPr>
          <a:xfrm>
            <a:off x="1090700" y="3183550"/>
            <a:ext cx="736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FF8700"/>
                </a:solidFill>
              </a:rPr>
              <a:t>Users Make Good Choices</a:t>
            </a:r>
            <a:endParaRPr sz="5800">
              <a:solidFill>
                <a:srgbClr val="FF8700"/>
              </a:solidFill>
            </a:endParaRPr>
          </a:p>
        </p:txBody>
      </p:sp>
      <p:sp>
        <p:nvSpPr>
          <p:cNvPr id="445" name="Google Shape;445;p35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35"/>
          <p:cNvSpPr txBox="1"/>
          <p:nvPr/>
        </p:nvSpPr>
        <p:spPr>
          <a:xfrm>
            <a:off x="1082900" y="3010800"/>
            <a:ext cx="2278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Misconception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447" name="Google Shape;447;p35"/>
          <p:cNvGrpSpPr/>
          <p:nvPr/>
        </p:nvGrpSpPr>
        <p:grpSpPr>
          <a:xfrm>
            <a:off x="5362375" y="731700"/>
            <a:ext cx="2969401" cy="2033415"/>
            <a:chOff x="5322000" y="318525"/>
            <a:chExt cx="2969401" cy="2033415"/>
          </a:xfrm>
        </p:grpSpPr>
        <p:grpSp>
          <p:nvGrpSpPr>
            <p:cNvPr id="448" name="Google Shape;448;p35"/>
            <p:cNvGrpSpPr/>
            <p:nvPr/>
          </p:nvGrpSpPr>
          <p:grpSpPr>
            <a:xfrm>
              <a:off x="6872286" y="932826"/>
              <a:ext cx="1419115" cy="1419115"/>
              <a:chOff x="2623275" y="2333250"/>
              <a:chExt cx="381175" cy="381175"/>
            </a:xfrm>
          </p:grpSpPr>
          <p:sp>
            <p:nvSpPr>
              <p:cNvPr id="449" name="Google Shape;449;p35"/>
              <p:cNvSpPr/>
              <p:nvPr/>
            </p:nvSpPr>
            <p:spPr>
              <a:xfrm>
                <a:off x="2623275" y="2333250"/>
                <a:ext cx="381175" cy="381175"/>
              </a:xfrm>
              <a:custGeom>
                <a:rect b="b" l="l" r="r" t="t"/>
                <a:pathLst>
                  <a:path extrusionOk="0" fill="none" h="15247" w="15247">
                    <a:moveTo>
                      <a:pt x="7624" y="0"/>
                    </a:moveTo>
                    <a:lnTo>
                      <a:pt x="7624" y="0"/>
                    </a:lnTo>
                    <a:lnTo>
                      <a:pt x="7234" y="0"/>
                    </a:lnTo>
                    <a:lnTo>
                      <a:pt x="6844" y="49"/>
                    </a:lnTo>
                    <a:lnTo>
                      <a:pt x="6455" y="98"/>
                    </a:lnTo>
                    <a:lnTo>
                      <a:pt x="6089" y="147"/>
                    </a:lnTo>
                    <a:lnTo>
                      <a:pt x="5724" y="244"/>
                    </a:lnTo>
                    <a:lnTo>
                      <a:pt x="5359" y="341"/>
                    </a:lnTo>
                    <a:lnTo>
                      <a:pt x="4994" y="463"/>
                    </a:lnTo>
                    <a:lnTo>
                      <a:pt x="4653" y="609"/>
                    </a:lnTo>
                    <a:lnTo>
                      <a:pt x="4312" y="755"/>
                    </a:lnTo>
                    <a:lnTo>
                      <a:pt x="3995" y="926"/>
                    </a:lnTo>
                    <a:lnTo>
                      <a:pt x="3678" y="1096"/>
                    </a:lnTo>
                    <a:lnTo>
                      <a:pt x="3362" y="1291"/>
                    </a:lnTo>
                    <a:lnTo>
                      <a:pt x="3069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1" y="2241"/>
                    </a:lnTo>
                    <a:lnTo>
                      <a:pt x="1973" y="2509"/>
                    </a:lnTo>
                    <a:lnTo>
                      <a:pt x="1730" y="2777"/>
                    </a:lnTo>
                    <a:lnTo>
                      <a:pt x="1511" y="3069"/>
                    </a:lnTo>
                    <a:lnTo>
                      <a:pt x="1292" y="3361"/>
                    </a:lnTo>
                    <a:lnTo>
                      <a:pt x="1097" y="3678"/>
                    </a:lnTo>
                    <a:lnTo>
                      <a:pt x="926" y="3995"/>
                    </a:lnTo>
                    <a:lnTo>
                      <a:pt x="756" y="4311"/>
                    </a:lnTo>
                    <a:lnTo>
                      <a:pt x="610" y="4652"/>
                    </a:lnTo>
                    <a:lnTo>
                      <a:pt x="463" y="4993"/>
                    </a:lnTo>
                    <a:lnTo>
                      <a:pt x="342" y="5358"/>
                    </a:lnTo>
                    <a:lnTo>
                      <a:pt x="244" y="5724"/>
                    </a:lnTo>
                    <a:lnTo>
                      <a:pt x="147" y="6089"/>
                    </a:lnTo>
                    <a:lnTo>
                      <a:pt x="98" y="6454"/>
                    </a:lnTo>
                    <a:lnTo>
                      <a:pt x="49" y="6844"/>
                    </a:lnTo>
                    <a:lnTo>
                      <a:pt x="1" y="7234"/>
                    </a:lnTo>
                    <a:lnTo>
                      <a:pt x="1" y="7623"/>
                    </a:lnTo>
                    <a:lnTo>
                      <a:pt x="1" y="7623"/>
                    </a:lnTo>
                    <a:lnTo>
                      <a:pt x="1" y="8013"/>
                    </a:lnTo>
                    <a:lnTo>
                      <a:pt x="49" y="8403"/>
                    </a:lnTo>
                    <a:lnTo>
                      <a:pt x="98" y="8793"/>
                    </a:lnTo>
                    <a:lnTo>
                      <a:pt x="147" y="9158"/>
                    </a:lnTo>
                    <a:lnTo>
                      <a:pt x="244" y="9523"/>
                    </a:lnTo>
                    <a:lnTo>
                      <a:pt x="342" y="9889"/>
                    </a:lnTo>
                    <a:lnTo>
                      <a:pt x="463" y="10254"/>
                    </a:lnTo>
                    <a:lnTo>
                      <a:pt x="610" y="10595"/>
                    </a:lnTo>
                    <a:lnTo>
                      <a:pt x="756" y="10936"/>
                    </a:lnTo>
                    <a:lnTo>
                      <a:pt x="926" y="11252"/>
                    </a:lnTo>
                    <a:lnTo>
                      <a:pt x="1097" y="11569"/>
                    </a:lnTo>
                    <a:lnTo>
                      <a:pt x="1292" y="11886"/>
                    </a:lnTo>
                    <a:lnTo>
                      <a:pt x="1511" y="12178"/>
                    </a:lnTo>
                    <a:lnTo>
                      <a:pt x="1730" y="12470"/>
                    </a:lnTo>
                    <a:lnTo>
                      <a:pt x="1973" y="12738"/>
                    </a:lnTo>
                    <a:lnTo>
                      <a:pt x="2241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69" y="13737"/>
                    </a:lnTo>
                    <a:lnTo>
                      <a:pt x="3362" y="13956"/>
                    </a:lnTo>
                    <a:lnTo>
                      <a:pt x="3678" y="14151"/>
                    </a:lnTo>
                    <a:lnTo>
                      <a:pt x="3995" y="14321"/>
                    </a:lnTo>
                    <a:lnTo>
                      <a:pt x="4312" y="14492"/>
                    </a:lnTo>
                    <a:lnTo>
                      <a:pt x="4653" y="14638"/>
                    </a:lnTo>
                    <a:lnTo>
                      <a:pt x="4994" y="14784"/>
                    </a:lnTo>
                    <a:lnTo>
                      <a:pt x="5359" y="14906"/>
                    </a:lnTo>
                    <a:lnTo>
                      <a:pt x="5724" y="15003"/>
                    </a:lnTo>
                    <a:lnTo>
                      <a:pt x="6089" y="15100"/>
                    </a:lnTo>
                    <a:lnTo>
                      <a:pt x="6455" y="15149"/>
                    </a:lnTo>
                    <a:lnTo>
                      <a:pt x="6844" y="15198"/>
                    </a:lnTo>
                    <a:lnTo>
                      <a:pt x="7234" y="15247"/>
                    </a:lnTo>
                    <a:lnTo>
                      <a:pt x="7624" y="15247"/>
                    </a:lnTo>
                    <a:lnTo>
                      <a:pt x="7624" y="15247"/>
                    </a:lnTo>
                    <a:lnTo>
                      <a:pt x="8014" y="15247"/>
                    </a:lnTo>
                    <a:lnTo>
                      <a:pt x="8403" y="15198"/>
                    </a:lnTo>
                    <a:lnTo>
                      <a:pt x="8793" y="15149"/>
                    </a:lnTo>
                    <a:lnTo>
                      <a:pt x="9158" y="15100"/>
                    </a:lnTo>
                    <a:lnTo>
                      <a:pt x="9524" y="15003"/>
                    </a:lnTo>
                    <a:lnTo>
                      <a:pt x="9889" y="14906"/>
                    </a:lnTo>
                    <a:lnTo>
                      <a:pt x="10254" y="14784"/>
                    </a:lnTo>
                    <a:lnTo>
                      <a:pt x="10595" y="14638"/>
                    </a:lnTo>
                    <a:lnTo>
                      <a:pt x="10936" y="14492"/>
                    </a:lnTo>
                    <a:lnTo>
                      <a:pt x="11253" y="14321"/>
                    </a:lnTo>
                    <a:lnTo>
                      <a:pt x="11569" y="14151"/>
                    </a:lnTo>
                    <a:lnTo>
                      <a:pt x="11886" y="13956"/>
                    </a:lnTo>
                    <a:lnTo>
                      <a:pt x="12178" y="13737"/>
                    </a:lnTo>
                    <a:lnTo>
                      <a:pt x="12470" y="13517"/>
                    </a:lnTo>
                    <a:lnTo>
                      <a:pt x="12738" y="13274"/>
                    </a:lnTo>
                    <a:lnTo>
                      <a:pt x="13006" y="13006"/>
                    </a:lnTo>
                    <a:lnTo>
                      <a:pt x="13274" y="12738"/>
                    </a:lnTo>
                    <a:lnTo>
                      <a:pt x="13518" y="12470"/>
                    </a:lnTo>
                    <a:lnTo>
                      <a:pt x="13737" y="12178"/>
                    </a:lnTo>
                    <a:lnTo>
                      <a:pt x="13956" y="11886"/>
                    </a:lnTo>
                    <a:lnTo>
                      <a:pt x="14151" y="11569"/>
                    </a:lnTo>
                    <a:lnTo>
                      <a:pt x="14321" y="11252"/>
                    </a:lnTo>
                    <a:lnTo>
                      <a:pt x="14492" y="10936"/>
                    </a:lnTo>
                    <a:lnTo>
                      <a:pt x="14638" y="10595"/>
                    </a:lnTo>
                    <a:lnTo>
                      <a:pt x="14784" y="10254"/>
                    </a:lnTo>
                    <a:lnTo>
                      <a:pt x="14906" y="9889"/>
                    </a:lnTo>
                    <a:lnTo>
                      <a:pt x="15003" y="9523"/>
                    </a:lnTo>
                    <a:lnTo>
                      <a:pt x="15101" y="9158"/>
                    </a:lnTo>
                    <a:lnTo>
                      <a:pt x="15150" y="8793"/>
                    </a:lnTo>
                    <a:lnTo>
                      <a:pt x="15198" y="8403"/>
                    </a:lnTo>
                    <a:lnTo>
                      <a:pt x="15247" y="8013"/>
                    </a:lnTo>
                    <a:lnTo>
                      <a:pt x="15247" y="7623"/>
                    </a:lnTo>
                    <a:lnTo>
                      <a:pt x="15247" y="7623"/>
                    </a:lnTo>
                    <a:lnTo>
                      <a:pt x="15247" y="7234"/>
                    </a:lnTo>
                    <a:lnTo>
                      <a:pt x="15198" y="6844"/>
                    </a:lnTo>
                    <a:lnTo>
                      <a:pt x="15150" y="6454"/>
                    </a:lnTo>
                    <a:lnTo>
                      <a:pt x="15101" y="6089"/>
                    </a:lnTo>
                    <a:lnTo>
                      <a:pt x="15003" y="5724"/>
                    </a:lnTo>
                    <a:lnTo>
                      <a:pt x="14906" y="5358"/>
                    </a:lnTo>
                    <a:lnTo>
                      <a:pt x="14784" y="4993"/>
                    </a:lnTo>
                    <a:lnTo>
                      <a:pt x="14638" y="4652"/>
                    </a:lnTo>
                    <a:lnTo>
                      <a:pt x="14492" y="4311"/>
                    </a:lnTo>
                    <a:lnTo>
                      <a:pt x="14321" y="3995"/>
                    </a:lnTo>
                    <a:lnTo>
                      <a:pt x="14151" y="3678"/>
                    </a:lnTo>
                    <a:lnTo>
                      <a:pt x="13956" y="3361"/>
                    </a:lnTo>
                    <a:lnTo>
                      <a:pt x="13737" y="3069"/>
                    </a:lnTo>
                    <a:lnTo>
                      <a:pt x="13518" y="2777"/>
                    </a:lnTo>
                    <a:lnTo>
                      <a:pt x="13274" y="2509"/>
                    </a:lnTo>
                    <a:lnTo>
                      <a:pt x="13006" y="2241"/>
                    </a:lnTo>
                    <a:lnTo>
                      <a:pt x="12738" y="1973"/>
                    </a:lnTo>
                    <a:lnTo>
                      <a:pt x="12470" y="1730"/>
                    </a:lnTo>
                    <a:lnTo>
                      <a:pt x="12178" y="1510"/>
                    </a:lnTo>
                    <a:lnTo>
                      <a:pt x="11886" y="1291"/>
                    </a:lnTo>
                    <a:lnTo>
                      <a:pt x="11569" y="1096"/>
                    </a:lnTo>
                    <a:lnTo>
                      <a:pt x="11253" y="926"/>
                    </a:lnTo>
                    <a:lnTo>
                      <a:pt x="10936" y="755"/>
                    </a:lnTo>
                    <a:lnTo>
                      <a:pt x="10595" y="609"/>
                    </a:lnTo>
                    <a:lnTo>
                      <a:pt x="10254" y="463"/>
                    </a:lnTo>
                    <a:lnTo>
                      <a:pt x="9889" y="341"/>
                    </a:lnTo>
                    <a:lnTo>
                      <a:pt x="9524" y="244"/>
                    </a:lnTo>
                    <a:lnTo>
                      <a:pt x="9158" y="147"/>
                    </a:lnTo>
                    <a:lnTo>
                      <a:pt x="8793" y="98"/>
                    </a:lnTo>
                    <a:lnTo>
                      <a:pt x="8403" y="49"/>
                    </a:lnTo>
                    <a:lnTo>
                      <a:pt x="8014" y="0"/>
                    </a:lnTo>
                    <a:lnTo>
                      <a:pt x="7624" y="0"/>
                    </a:lnTo>
                    <a:lnTo>
                      <a:pt x="7624" y="0"/>
                    </a:lnTo>
                  </a:path>
                </a:pathLst>
              </a:custGeom>
              <a:noFill/>
              <a:ln cap="rnd" cmpd="sng" w="28575">
                <a:solidFill>
                  <a:srgbClr val="22222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35"/>
              <p:cNvSpPr/>
              <p:nvPr/>
            </p:nvSpPr>
            <p:spPr>
              <a:xfrm>
                <a:off x="2869875" y="2503125"/>
                <a:ext cx="43875" cy="47525"/>
              </a:xfrm>
              <a:custGeom>
                <a:rect b="b" l="l" r="r" t="t"/>
                <a:pathLst>
                  <a:path extrusionOk="0" fill="none" h="1901" w="1755">
                    <a:moveTo>
                      <a:pt x="877" y="0"/>
                    </a:moveTo>
                    <a:lnTo>
                      <a:pt x="877" y="0"/>
                    </a:lnTo>
                    <a:lnTo>
                      <a:pt x="1048" y="25"/>
                    </a:lnTo>
                    <a:lnTo>
                      <a:pt x="1218" y="73"/>
                    </a:lnTo>
                    <a:lnTo>
                      <a:pt x="1364" y="171"/>
                    </a:lnTo>
                    <a:lnTo>
                      <a:pt x="1510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0" y="1632"/>
                    </a:lnTo>
                    <a:lnTo>
                      <a:pt x="1364" y="1730"/>
                    </a:lnTo>
                    <a:lnTo>
                      <a:pt x="1218" y="1827"/>
                    </a:lnTo>
                    <a:lnTo>
                      <a:pt x="1048" y="1876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07" y="1876"/>
                    </a:lnTo>
                    <a:lnTo>
                      <a:pt x="536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0" y="950"/>
                    </a:lnTo>
                    <a:lnTo>
                      <a:pt x="0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6" y="73"/>
                    </a:lnTo>
                    <a:lnTo>
                      <a:pt x="707" y="25"/>
                    </a:lnTo>
                    <a:lnTo>
                      <a:pt x="877" y="0"/>
                    </a:lnTo>
                    <a:lnTo>
                      <a:pt x="877" y="0"/>
                    </a:lnTo>
                  </a:path>
                </a:pathLst>
              </a:custGeom>
              <a:noFill/>
              <a:ln cap="rnd" cmpd="sng" w="28575">
                <a:solidFill>
                  <a:srgbClr val="22222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35"/>
              <p:cNvSpPr/>
              <p:nvPr/>
            </p:nvSpPr>
            <p:spPr>
              <a:xfrm>
                <a:off x="2714000" y="2503125"/>
                <a:ext cx="43875" cy="47525"/>
              </a:xfrm>
              <a:custGeom>
                <a:rect b="b" l="l" r="r" t="t"/>
                <a:pathLst>
                  <a:path extrusionOk="0" fill="none" h="1901" w="1755">
                    <a:moveTo>
                      <a:pt x="877" y="1900"/>
                    </a:moveTo>
                    <a:lnTo>
                      <a:pt x="877" y="1900"/>
                    </a:lnTo>
                    <a:lnTo>
                      <a:pt x="707" y="1876"/>
                    </a:lnTo>
                    <a:lnTo>
                      <a:pt x="536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6" y="73"/>
                    </a:lnTo>
                    <a:lnTo>
                      <a:pt x="707" y="25"/>
                    </a:lnTo>
                    <a:lnTo>
                      <a:pt x="877" y="0"/>
                    </a:lnTo>
                    <a:lnTo>
                      <a:pt x="877" y="0"/>
                    </a:lnTo>
                    <a:lnTo>
                      <a:pt x="1048" y="25"/>
                    </a:lnTo>
                    <a:lnTo>
                      <a:pt x="1218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8" y="1827"/>
                    </a:lnTo>
                    <a:lnTo>
                      <a:pt x="1048" y="1876"/>
                    </a:lnTo>
                    <a:lnTo>
                      <a:pt x="877" y="1900"/>
                    </a:lnTo>
                    <a:lnTo>
                      <a:pt x="877" y="1900"/>
                    </a:lnTo>
                  </a:path>
                </a:pathLst>
              </a:custGeom>
              <a:noFill/>
              <a:ln cap="rnd" cmpd="sng" w="28575">
                <a:solidFill>
                  <a:srgbClr val="22222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5"/>
              <p:cNvSpPr/>
              <p:nvPr/>
            </p:nvSpPr>
            <p:spPr>
              <a:xfrm>
                <a:off x="2810200" y="2595675"/>
                <a:ext cx="99875" cy="31075"/>
              </a:xfrm>
              <a:custGeom>
                <a:rect b="b" l="l" r="r" t="t"/>
                <a:pathLst>
                  <a:path extrusionOk="0" fill="none" h="1243" w="3995">
                    <a:moveTo>
                      <a:pt x="1" y="1242"/>
                    </a:moveTo>
                    <a:lnTo>
                      <a:pt x="3995" y="0"/>
                    </a:lnTo>
                  </a:path>
                </a:pathLst>
              </a:custGeom>
              <a:noFill/>
              <a:ln cap="rnd" cmpd="sng" w="28575">
                <a:solidFill>
                  <a:srgbClr val="22222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3" name="Google Shape;453;p35"/>
            <p:cNvSpPr/>
            <p:nvPr/>
          </p:nvSpPr>
          <p:spPr>
            <a:xfrm flipH="1">
              <a:off x="5322000" y="318525"/>
              <a:ext cx="1674600" cy="1116600"/>
            </a:xfrm>
            <a:prstGeom prst="cloudCallout">
              <a:avLst>
                <a:gd fmla="val -20833" name="adj1"/>
                <a:gd fmla="val 62500" name="adj2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5"/>
            <p:cNvSpPr txBox="1"/>
            <p:nvPr/>
          </p:nvSpPr>
          <p:spPr>
            <a:xfrm rot="289082">
              <a:off x="5862594" y="415383"/>
              <a:ext cx="1285844" cy="1161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800">
                  <a:solidFill>
                    <a:srgbClr val="FF8700"/>
                  </a:solidFill>
                  <a:latin typeface="Roboto"/>
                  <a:ea typeface="Roboto"/>
                  <a:cs typeface="Roboto"/>
                  <a:sym typeface="Roboto"/>
                </a:rPr>
                <a:t>?</a:t>
              </a:r>
              <a:endParaRPr b="1" sz="480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6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36"/>
          <p:cNvSpPr txBox="1"/>
          <p:nvPr>
            <p:ph type="title"/>
          </p:nvPr>
        </p:nvSpPr>
        <p:spPr>
          <a:xfrm>
            <a:off x="1104900" y="465150"/>
            <a:ext cx="6724500" cy="5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Make Good Choices</a:t>
            </a:r>
            <a:endParaRPr/>
          </a:p>
        </p:txBody>
      </p:sp>
      <p:sp>
        <p:nvSpPr>
          <p:cNvPr id="461" name="Google Shape;461;p36"/>
          <p:cNvSpPr txBox="1"/>
          <p:nvPr/>
        </p:nvSpPr>
        <p:spPr>
          <a:xfrm>
            <a:off x="1104900" y="304375"/>
            <a:ext cx="18531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Misconception</a:t>
            </a:r>
            <a:endParaRPr b="1" sz="90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62" name="Google Shape;462;p36"/>
          <p:cNvSpPr txBox="1"/>
          <p:nvPr>
            <p:ph idx="1" type="body"/>
          </p:nvPr>
        </p:nvSpPr>
        <p:spPr>
          <a:xfrm>
            <a:off x="1104900" y="1025175"/>
            <a:ext cx="7114500" cy="37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Users…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Are impatient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Will click on the first thing that resembles what they want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Believe guessing wrong and hitting back is more efficient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Will leave within 60-90 seconds of not finding what they want</a:t>
            </a:r>
            <a:br>
              <a:rPr lang="en" sz="1800">
                <a:latin typeface="Dosis"/>
                <a:ea typeface="Dosis"/>
                <a:cs typeface="Dosis"/>
                <a:sym typeface="Dosis"/>
              </a:rPr>
            </a:b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Developers…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Make sure your back button behavior works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Duplicate important navigational links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Make sure key points are hyperlinks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Keep links distinct and concise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Provide a search mechanism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463" name="Google Shape;463;p36"/>
          <p:cNvCxnSpPr/>
          <p:nvPr/>
        </p:nvCxnSpPr>
        <p:spPr>
          <a:xfrm flipH="1" rot="10800000">
            <a:off x="2558650" y="646325"/>
            <a:ext cx="646200" cy="19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36"/>
          <p:cNvSpPr txBox="1"/>
          <p:nvPr/>
        </p:nvSpPr>
        <p:spPr>
          <a:xfrm rot="-314326">
            <a:off x="2732514" y="104756"/>
            <a:ext cx="2878223" cy="5651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Dosis"/>
                <a:ea typeface="Dosis"/>
                <a:cs typeface="Dosis"/>
                <a:sym typeface="Dosis"/>
              </a:rPr>
              <a:t>Easy</a:t>
            </a:r>
            <a:endParaRPr b="1" sz="3600">
              <a:solidFill>
                <a:srgbClr val="FF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/>
          <p:nvPr>
            <p:ph idx="4294967295" type="ctrTitle"/>
          </p:nvPr>
        </p:nvSpPr>
        <p:spPr>
          <a:xfrm>
            <a:off x="1090700" y="3107350"/>
            <a:ext cx="736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8700"/>
                </a:solidFill>
              </a:rPr>
              <a:t>Accessibility is</a:t>
            </a:r>
            <a:endParaRPr sz="5600">
              <a:solidFill>
                <a:srgbClr val="FF87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8700"/>
                </a:solidFill>
              </a:rPr>
              <a:t>Not Worth the Time</a:t>
            </a:r>
            <a:endParaRPr sz="5600">
              <a:solidFill>
                <a:srgbClr val="FF8700"/>
              </a:solidFill>
            </a:endParaRPr>
          </a:p>
        </p:txBody>
      </p:sp>
      <p:sp>
        <p:nvSpPr>
          <p:cNvPr id="470" name="Google Shape;470;p3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37"/>
          <p:cNvSpPr txBox="1"/>
          <p:nvPr/>
        </p:nvSpPr>
        <p:spPr>
          <a:xfrm>
            <a:off x="1082900" y="2553600"/>
            <a:ext cx="2278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Misconception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472" name="Google Shape;472;p37"/>
          <p:cNvGrpSpPr/>
          <p:nvPr/>
        </p:nvGrpSpPr>
        <p:grpSpPr>
          <a:xfrm>
            <a:off x="5324252" y="573988"/>
            <a:ext cx="1332324" cy="1624753"/>
            <a:chOff x="596350" y="929175"/>
            <a:chExt cx="407950" cy="497475"/>
          </a:xfrm>
        </p:grpSpPr>
        <p:sp>
          <p:nvSpPr>
            <p:cNvPr id="473" name="Google Shape;473;p37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37"/>
          <p:cNvGrpSpPr/>
          <p:nvPr/>
        </p:nvGrpSpPr>
        <p:grpSpPr>
          <a:xfrm>
            <a:off x="7283202" y="573988"/>
            <a:ext cx="1332324" cy="1624753"/>
            <a:chOff x="596350" y="929175"/>
            <a:chExt cx="407950" cy="497475"/>
          </a:xfrm>
        </p:grpSpPr>
        <p:sp>
          <p:nvSpPr>
            <p:cNvPr id="481" name="Google Shape;481;p37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2857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8" name="Google Shape;488;p37"/>
          <p:cNvSpPr/>
          <p:nvPr/>
        </p:nvSpPr>
        <p:spPr>
          <a:xfrm>
            <a:off x="6841488" y="1284275"/>
            <a:ext cx="256800" cy="30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28575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8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38"/>
          <p:cNvSpPr txBox="1"/>
          <p:nvPr>
            <p:ph type="title"/>
          </p:nvPr>
        </p:nvSpPr>
        <p:spPr>
          <a:xfrm>
            <a:off x="1104900" y="465150"/>
            <a:ext cx="6724500" cy="5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 is Not Worth the Time</a:t>
            </a:r>
            <a:endParaRPr/>
          </a:p>
        </p:txBody>
      </p:sp>
      <p:sp>
        <p:nvSpPr>
          <p:cNvPr id="495" name="Google Shape;495;p38"/>
          <p:cNvSpPr txBox="1"/>
          <p:nvPr/>
        </p:nvSpPr>
        <p:spPr>
          <a:xfrm>
            <a:off x="1104900" y="304375"/>
            <a:ext cx="18531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Misconception</a:t>
            </a:r>
            <a:endParaRPr b="1" sz="90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96" name="Google Shape;496;p38"/>
          <p:cNvSpPr txBox="1"/>
          <p:nvPr>
            <p:ph idx="1" type="body"/>
          </p:nvPr>
        </p:nvSpPr>
        <p:spPr>
          <a:xfrm>
            <a:off x="1104900" y="1025175"/>
            <a:ext cx="7114500" cy="37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Reach a bigger audience</a:t>
            </a:r>
            <a:r>
              <a:rPr baseline="30000" lang="en" sz="1800">
                <a:latin typeface="Dosis"/>
                <a:ea typeface="Dosis"/>
                <a:cs typeface="Dosis"/>
                <a:sym typeface="Dosis"/>
              </a:rPr>
              <a:t>1</a:t>
            </a:r>
            <a:endParaRPr baseline="30000"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~285 million people cannot read all content online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~39 million cannot access any content via sight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~600 million people suffer from hearing problems or deafness</a:t>
            </a:r>
            <a:br>
              <a:rPr lang="en" sz="1800">
                <a:latin typeface="Dosis"/>
                <a:ea typeface="Dosis"/>
                <a:cs typeface="Dosis"/>
                <a:sym typeface="Dosis"/>
              </a:rPr>
            </a:b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Accessible sites are more semantically correct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Better usability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Better SEO</a:t>
            </a:r>
            <a:br>
              <a:rPr lang="en" sz="1800">
                <a:latin typeface="Dosis"/>
                <a:ea typeface="Dosis"/>
                <a:cs typeface="Dosis"/>
                <a:sym typeface="Dosis"/>
              </a:rPr>
            </a:b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Accessibility is required by law for government sites and highly recommended for private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Target Corp. sued and settled over web accessibility issues in 2005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497" name="Google Shape;497;p38"/>
          <p:cNvCxnSpPr/>
          <p:nvPr/>
        </p:nvCxnSpPr>
        <p:spPr>
          <a:xfrm flipH="1" rot="10800000">
            <a:off x="2888175" y="681175"/>
            <a:ext cx="421500" cy="167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38"/>
          <p:cNvSpPr txBox="1"/>
          <p:nvPr/>
        </p:nvSpPr>
        <p:spPr>
          <a:xfrm>
            <a:off x="6631350" y="4667250"/>
            <a:ext cx="3877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600"/>
              <a:t>1 </a:t>
            </a:r>
            <a:r>
              <a:rPr lang="en" sz="600"/>
              <a:t>https://www.sitepoint.com/how-many-users-need-accessible-websites/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9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p39"/>
          <p:cNvSpPr txBox="1"/>
          <p:nvPr>
            <p:ph type="title"/>
          </p:nvPr>
        </p:nvSpPr>
        <p:spPr>
          <a:xfrm>
            <a:off x="1104900" y="377625"/>
            <a:ext cx="6724500" cy="5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Our Team</a:t>
            </a:r>
            <a:endParaRPr/>
          </a:p>
        </p:txBody>
      </p:sp>
      <p:sp>
        <p:nvSpPr>
          <p:cNvPr id="505" name="Google Shape;505;p39"/>
          <p:cNvSpPr txBox="1"/>
          <p:nvPr>
            <p:ph idx="1" type="body"/>
          </p:nvPr>
        </p:nvSpPr>
        <p:spPr>
          <a:xfrm>
            <a:off x="1104900" y="1010100"/>
            <a:ext cx="32313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Accusoft is hiring!</a:t>
            </a:r>
            <a:br>
              <a:rPr lang="en" sz="1800">
                <a:latin typeface="Dosis"/>
                <a:ea typeface="Dosis"/>
                <a:cs typeface="Dosis"/>
                <a:sym typeface="Dosis"/>
              </a:rPr>
            </a:br>
            <a:r>
              <a:rPr lang="en" sz="1800">
                <a:latin typeface="Dosis"/>
                <a:ea typeface="Dosis"/>
                <a:cs typeface="Dosis"/>
                <a:sym typeface="Dosis"/>
              </a:rPr>
              <a:t>Come join our team!</a:t>
            </a:r>
            <a:br>
              <a:rPr lang="en" sz="1800">
                <a:latin typeface="Dosis"/>
                <a:ea typeface="Dosis"/>
                <a:cs typeface="Dosis"/>
                <a:sym typeface="Dosis"/>
              </a:rPr>
            </a:b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Cool perks: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Great work-life balance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Monthly tech meetups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Social events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Free snacks!</a:t>
            </a:r>
            <a:br>
              <a:rPr lang="en" sz="1800">
                <a:latin typeface="Dosis"/>
                <a:ea typeface="Dosis"/>
                <a:cs typeface="Dosis"/>
                <a:sym typeface="Dosis"/>
              </a:rPr>
            </a:b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Node.js, .NET, C++, Java, HTML, JS, etc.</a:t>
            </a:r>
            <a:br>
              <a:rPr lang="en" sz="1800">
                <a:latin typeface="Dosis"/>
                <a:ea typeface="Dosis"/>
                <a:cs typeface="Dosis"/>
                <a:sym typeface="Dosis"/>
              </a:rPr>
            </a:b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Marketing &amp; Sales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descr="14233224_10154563763499434_8785552909211157730_n.png" id="506" name="Google Shape;5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200" y="1430563"/>
            <a:ext cx="4572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9"/>
          <p:cNvSpPr txBox="1"/>
          <p:nvPr/>
        </p:nvSpPr>
        <p:spPr>
          <a:xfrm>
            <a:off x="4471200" y="3874188"/>
            <a:ext cx="430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osis"/>
                <a:ea typeface="Dosis"/>
                <a:cs typeface="Dosis"/>
                <a:sym typeface="Dosis"/>
              </a:rPr>
              <a:t>http://www.accusoft.com/careers</a:t>
            </a:r>
            <a:endParaRPr b="1" sz="18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descr="accusoft-master-logo.png" id="508" name="Google Shape;5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401" y="278400"/>
            <a:ext cx="2602994" cy="7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0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" name="Google Shape;514;p40"/>
          <p:cNvSpPr txBox="1"/>
          <p:nvPr>
            <p:ph idx="4294967295" type="ctrTitle"/>
          </p:nvPr>
        </p:nvSpPr>
        <p:spPr>
          <a:xfrm>
            <a:off x="1033300" y="1583350"/>
            <a:ext cx="6672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8700"/>
                </a:solidFill>
              </a:rPr>
              <a:t>THANKS!</a:t>
            </a:r>
            <a:endParaRPr sz="6000">
              <a:solidFill>
                <a:srgbClr val="FF8700"/>
              </a:solidFill>
            </a:endParaRPr>
          </a:p>
        </p:txBody>
      </p:sp>
      <p:sp>
        <p:nvSpPr>
          <p:cNvPr id="515" name="Google Shape;515;p40"/>
          <p:cNvSpPr txBox="1"/>
          <p:nvPr>
            <p:ph idx="4294967295" type="subTitle"/>
          </p:nvPr>
        </p:nvSpPr>
        <p:spPr>
          <a:xfrm>
            <a:off x="1033300" y="2630575"/>
            <a:ext cx="71850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Any questions?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You can find me at @mririgo &amp; mirigoyen@accusoft.com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Burninate Story Points.jpg" id="131" name="Google Shape;13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900" y="2529194"/>
            <a:ext cx="3229349" cy="239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9x1r98a8h5x.png" id="132" name="Google Shape;13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1795">
            <a:off x="238263" y="756383"/>
            <a:ext cx="5311351" cy="3472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GnhPge.gif" id="133" name="Google Shape;133;p15"/>
          <p:cNvPicPr preferRelativeResize="0"/>
          <p:nvPr/>
        </p:nvPicPr>
        <p:blipFill rotWithShape="1">
          <a:blip r:embed="rId5">
            <a:alphaModFix/>
          </a:blip>
          <a:srcRect b="3315" l="2783" r="2204" t="2486"/>
          <a:stretch/>
        </p:blipFill>
        <p:spPr>
          <a:xfrm>
            <a:off x="5688900" y="0"/>
            <a:ext cx="3455100" cy="256888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/>
          <p:nvPr/>
        </p:nvSpPr>
        <p:spPr>
          <a:xfrm rot="-278566">
            <a:off x="4447735" y="733477"/>
            <a:ext cx="2031064" cy="780172"/>
          </a:xfrm>
          <a:prstGeom prst="homePlate">
            <a:avLst>
              <a:gd fmla="val 50000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That looks really good coming out of the back of his neck there...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 txBox="1"/>
          <p:nvPr>
            <p:ph idx="1" type="body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0" lang="en">
                <a:latin typeface="Dosis"/>
                <a:ea typeface="Dosis"/>
                <a:cs typeface="Dosis"/>
                <a:sym typeface="Dosis"/>
              </a:rPr>
              <a:t>A user interface is like a joke. If you have to explain it, it’s not that good.</a:t>
            </a:r>
            <a:endParaRPr i="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-Martin LeBlanc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4294967295" type="ctrTitle"/>
          </p:nvPr>
        </p:nvSpPr>
        <p:spPr>
          <a:xfrm>
            <a:off x="1090700" y="3259750"/>
            <a:ext cx="736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8700"/>
                </a:solidFill>
              </a:rPr>
              <a:t>People Care About Your UI</a:t>
            </a:r>
            <a:endParaRPr sz="5600">
              <a:solidFill>
                <a:srgbClr val="FF8700"/>
              </a:solidFill>
            </a:endParaRPr>
          </a:p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1082900" y="3087000"/>
            <a:ext cx="2278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Misconception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5632841" y="792094"/>
            <a:ext cx="2705193" cy="1818160"/>
          </a:xfrm>
          <a:custGeom>
            <a:rect b="b" l="l" r="r" t="t"/>
            <a:pathLst>
              <a:path extrusionOk="0" fill="none" h="12081" w="17975">
                <a:moveTo>
                  <a:pt x="17000" y="0"/>
                </a:moveTo>
                <a:lnTo>
                  <a:pt x="974" y="0"/>
                </a:lnTo>
                <a:lnTo>
                  <a:pt x="974" y="0"/>
                </a:lnTo>
                <a:lnTo>
                  <a:pt x="780" y="25"/>
                </a:lnTo>
                <a:lnTo>
                  <a:pt x="585" y="73"/>
                </a:lnTo>
                <a:lnTo>
                  <a:pt x="414" y="171"/>
                </a:lnTo>
                <a:lnTo>
                  <a:pt x="292" y="292"/>
                </a:lnTo>
                <a:lnTo>
                  <a:pt x="171" y="439"/>
                </a:lnTo>
                <a:lnTo>
                  <a:pt x="73" y="609"/>
                </a:lnTo>
                <a:lnTo>
                  <a:pt x="25" y="780"/>
                </a:lnTo>
                <a:lnTo>
                  <a:pt x="0" y="974"/>
                </a:lnTo>
                <a:lnTo>
                  <a:pt x="0" y="11106"/>
                </a:lnTo>
                <a:lnTo>
                  <a:pt x="0" y="11106"/>
                </a:lnTo>
                <a:lnTo>
                  <a:pt x="25" y="11301"/>
                </a:lnTo>
                <a:lnTo>
                  <a:pt x="73" y="11471"/>
                </a:lnTo>
                <a:lnTo>
                  <a:pt x="171" y="11642"/>
                </a:lnTo>
                <a:lnTo>
                  <a:pt x="292" y="11788"/>
                </a:lnTo>
                <a:lnTo>
                  <a:pt x="414" y="11910"/>
                </a:lnTo>
                <a:lnTo>
                  <a:pt x="585" y="12007"/>
                </a:lnTo>
                <a:lnTo>
                  <a:pt x="780" y="12056"/>
                </a:lnTo>
                <a:lnTo>
                  <a:pt x="974" y="12080"/>
                </a:lnTo>
                <a:lnTo>
                  <a:pt x="17000" y="12080"/>
                </a:lnTo>
                <a:lnTo>
                  <a:pt x="17000" y="12080"/>
                </a:lnTo>
                <a:lnTo>
                  <a:pt x="17195" y="12056"/>
                </a:lnTo>
                <a:lnTo>
                  <a:pt x="17390" y="12007"/>
                </a:lnTo>
                <a:lnTo>
                  <a:pt x="17560" y="11910"/>
                </a:lnTo>
                <a:lnTo>
                  <a:pt x="17682" y="11788"/>
                </a:lnTo>
                <a:lnTo>
                  <a:pt x="17804" y="11642"/>
                </a:lnTo>
                <a:lnTo>
                  <a:pt x="17901" y="11471"/>
                </a:lnTo>
                <a:lnTo>
                  <a:pt x="17950" y="11301"/>
                </a:lnTo>
                <a:lnTo>
                  <a:pt x="17974" y="11106"/>
                </a:lnTo>
                <a:lnTo>
                  <a:pt x="17974" y="974"/>
                </a:lnTo>
                <a:lnTo>
                  <a:pt x="17974" y="974"/>
                </a:lnTo>
                <a:lnTo>
                  <a:pt x="17950" y="780"/>
                </a:lnTo>
                <a:lnTo>
                  <a:pt x="17901" y="609"/>
                </a:lnTo>
                <a:lnTo>
                  <a:pt x="17804" y="439"/>
                </a:lnTo>
                <a:lnTo>
                  <a:pt x="17682" y="292"/>
                </a:lnTo>
                <a:lnTo>
                  <a:pt x="17560" y="171"/>
                </a:lnTo>
                <a:lnTo>
                  <a:pt x="17390" y="73"/>
                </a:lnTo>
                <a:lnTo>
                  <a:pt x="17195" y="25"/>
                </a:lnTo>
                <a:lnTo>
                  <a:pt x="17000" y="0"/>
                </a:lnTo>
                <a:lnTo>
                  <a:pt x="17000" y="0"/>
                </a:lnTo>
              </a:path>
            </a:pathLst>
          </a:custGeom>
          <a:noFill/>
          <a:ln cap="rnd" cmpd="sng" w="2857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5632841" y="1261195"/>
            <a:ext cx="2705193" cy="150"/>
          </a:xfrm>
          <a:custGeom>
            <a:rect b="b" l="l" r="r" t="t"/>
            <a:pathLst>
              <a:path extrusionOk="0" fill="none" h="1" w="17975">
                <a:moveTo>
                  <a:pt x="17974" y="1"/>
                </a:moveTo>
                <a:lnTo>
                  <a:pt x="0" y="1"/>
                </a:lnTo>
              </a:path>
            </a:pathLst>
          </a:custGeom>
          <a:noFill/>
          <a:ln cap="rnd" cmpd="sng" w="2857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5632841" y="1609446"/>
            <a:ext cx="2705193" cy="150"/>
          </a:xfrm>
          <a:custGeom>
            <a:rect b="b" l="l" r="r" t="t"/>
            <a:pathLst>
              <a:path extrusionOk="0" fill="none" h="1" w="17975">
                <a:moveTo>
                  <a:pt x="0" y="0"/>
                </a:moveTo>
                <a:lnTo>
                  <a:pt x="17974" y="0"/>
                </a:lnTo>
              </a:path>
            </a:pathLst>
          </a:custGeom>
          <a:noFill/>
          <a:ln cap="rnd" cmpd="sng" w="2857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5980941" y="1855058"/>
            <a:ext cx="971461" cy="150"/>
          </a:xfrm>
          <a:custGeom>
            <a:rect b="b" l="l" r="r" t="t"/>
            <a:pathLst>
              <a:path extrusionOk="0" fill="none" h="1" w="6455">
                <a:moveTo>
                  <a:pt x="6455" y="0"/>
                </a:moveTo>
                <a:lnTo>
                  <a:pt x="1" y="0"/>
                </a:lnTo>
              </a:path>
            </a:pathLst>
          </a:custGeom>
          <a:noFill/>
          <a:ln cap="rnd" cmpd="sng" w="2857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5980941" y="2096907"/>
            <a:ext cx="663694" cy="150"/>
          </a:xfrm>
          <a:custGeom>
            <a:rect b="b" l="l" r="r" t="t"/>
            <a:pathLst>
              <a:path extrusionOk="0" fill="none" h="1" w="4410">
                <a:moveTo>
                  <a:pt x="4409" y="1"/>
                </a:moveTo>
                <a:lnTo>
                  <a:pt x="1" y="1"/>
                </a:lnTo>
              </a:path>
            </a:pathLst>
          </a:custGeom>
          <a:noFill/>
          <a:ln cap="rnd" cmpd="sng" w="2857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7608421" y="1891629"/>
            <a:ext cx="373986" cy="242150"/>
          </a:xfrm>
          <a:custGeom>
            <a:rect b="b" l="l" r="r" t="t"/>
            <a:pathLst>
              <a:path extrusionOk="0" fill="none" h="1609" w="2485">
                <a:moveTo>
                  <a:pt x="1998" y="1"/>
                </a:moveTo>
                <a:lnTo>
                  <a:pt x="488" y="1"/>
                </a:lnTo>
                <a:lnTo>
                  <a:pt x="488" y="1"/>
                </a:lnTo>
                <a:lnTo>
                  <a:pt x="390" y="1"/>
                </a:lnTo>
                <a:lnTo>
                  <a:pt x="293" y="25"/>
                </a:lnTo>
                <a:lnTo>
                  <a:pt x="220" y="74"/>
                </a:lnTo>
                <a:lnTo>
                  <a:pt x="147" y="147"/>
                </a:lnTo>
                <a:lnTo>
                  <a:pt x="98" y="220"/>
                </a:lnTo>
                <a:lnTo>
                  <a:pt x="49" y="293"/>
                </a:lnTo>
                <a:lnTo>
                  <a:pt x="25" y="390"/>
                </a:lnTo>
                <a:lnTo>
                  <a:pt x="0" y="488"/>
                </a:lnTo>
                <a:lnTo>
                  <a:pt x="0" y="1121"/>
                </a:lnTo>
                <a:lnTo>
                  <a:pt x="0" y="1121"/>
                </a:lnTo>
                <a:lnTo>
                  <a:pt x="25" y="1218"/>
                </a:lnTo>
                <a:lnTo>
                  <a:pt x="49" y="1316"/>
                </a:lnTo>
                <a:lnTo>
                  <a:pt x="98" y="1389"/>
                </a:lnTo>
                <a:lnTo>
                  <a:pt x="147" y="1462"/>
                </a:lnTo>
                <a:lnTo>
                  <a:pt x="220" y="1511"/>
                </a:lnTo>
                <a:lnTo>
                  <a:pt x="293" y="1559"/>
                </a:lnTo>
                <a:lnTo>
                  <a:pt x="390" y="1584"/>
                </a:lnTo>
                <a:lnTo>
                  <a:pt x="488" y="1608"/>
                </a:lnTo>
                <a:lnTo>
                  <a:pt x="1998" y="1608"/>
                </a:lnTo>
                <a:lnTo>
                  <a:pt x="1998" y="1608"/>
                </a:lnTo>
                <a:lnTo>
                  <a:pt x="2095" y="1584"/>
                </a:lnTo>
                <a:lnTo>
                  <a:pt x="2192" y="1559"/>
                </a:lnTo>
                <a:lnTo>
                  <a:pt x="2265" y="1511"/>
                </a:lnTo>
                <a:lnTo>
                  <a:pt x="2339" y="1462"/>
                </a:lnTo>
                <a:lnTo>
                  <a:pt x="2387" y="1389"/>
                </a:lnTo>
                <a:lnTo>
                  <a:pt x="2436" y="1316"/>
                </a:lnTo>
                <a:lnTo>
                  <a:pt x="2485" y="1218"/>
                </a:lnTo>
                <a:lnTo>
                  <a:pt x="2485" y="1121"/>
                </a:lnTo>
                <a:lnTo>
                  <a:pt x="2485" y="488"/>
                </a:lnTo>
                <a:lnTo>
                  <a:pt x="2485" y="488"/>
                </a:lnTo>
                <a:lnTo>
                  <a:pt x="2485" y="390"/>
                </a:lnTo>
                <a:lnTo>
                  <a:pt x="2436" y="293"/>
                </a:lnTo>
                <a:lnTo>
                  <a:pt x="2387" y="220"/>
                </a:lnTo>
                <a:lnTo>
                  <a:pt x="2339" y="147"/>
                </a:lnTo>
                <a:lnTo>
                  <a:pt x="2265" y="74"/>
                </a:lnTo>
                <a:lnTo>
                  <a:pt x="2192" y="25"/>
                </a:lnTo>
                <a:lnTo>
                  <a:pt x="2095" y="1"/>
                </a:lnTo>
                <a:lnTo>
                  <a:pt x="1998" y="1"/>
                </a:lnTo>
                <a:lnTo>
                  <a:pt x="1998" y="1"/>
                </a:lnTo>
                <a:close/>
              </a:path>
            </a:pathLst>
          </a:custGeom>
          <a:noFill/>
          <a:ln cap="rnd" cmpd="sng" w="28575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type="title"/>
          </p:nvPr>
        </p:nvSpPr>
        <p:spPr>
          <a:xfrm>
            <a:off x="1104900" y="465150"/>
            <a:ext cx="6724500" cy="5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Care About Your UI</a:t>
            </a:r>
            <a:endParaRPr/>
          </a:p>
        </p:txBody>
      </p:sp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1104900" y="1025175"/>
            <a:ext cx="4842300" cy="37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Your average user is not interested in your UI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They care about what they’re trying to accomplish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Your design should…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Solve problems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Be intuitive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Perform well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Incorporate the simplest solution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If an average user has an opinion about your UI, you may want to rethink your design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Google Shape;159;p18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18"/>
          <p:cNvSpPr txBox="1"/>
          <p:nvPr/>
        </p:nvSpPr>
        <p:spPr>
          <a:xfrm>
            <a:off x="1104900" y="304375"/>
            <a:ext cx="18531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Misconception</a:t>
            </a:r>
            <a:endParaRPr b="1" sz="90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1" name="Google Shape;161;p18"/>
          <p:cNvCxnSpPr/>
          <p:nvPr/>
        </p:nvCxnSpPr>
        <p:spPr>
          <a:xfrm flipH="1" rot="10800000">
            <a:off x="3396975" y="628825"/>
            <a:ext cx="847200" cy="26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8"/>
          <p:cNvSpPr txBox="1"/>
          <p:nvPr/>
        </p:nvSpPr>
        <p:spPr>
          <a:xfrm rot="-314526">
            <a:off x="3973500" y="541523"/>
            <a:ext cx="1697600" cy="5600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Dosis"/>
                <a:ea typeface="Dosis"/>
                <a:cs typeface="Dosis"/>
                <a:sym typeface="Dosis"/>
              </a:rPr>
              <a:t>Themselves</a:t>
            </a:r>
            <a:endParaRPr b="1" sz="2400">
              <a:solidFill>
                <a:srgbClr val="FF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63" name="Google Shape;163;p18"/>
          <p:cNvGrpSpPr/>
          <p:nvPr/>
        </p:nvGrpSpPr>
        <p:grpSpPr>
          <a:xfrm>
            <a:off x="6207200" y="1177950"/>
            <a:ext cx="2787300" cy="3615450"/>
            <a:chOff x="6207200" y="1177950"/>
            <a:chExt cx="2787300" cy="3615450"/>
          </a:xfrm>
        </p:grpSpPr>
        <p:sp>
          <p:nvSpPr>
            <p:cNvPr id="164" name="Google Shape;164;p18"/>
            <p:cNvSpPr txBox="1"/>
            <p:nvPr/>
          </p:nvSpPr>
          <p:spPr>
            <a:xfrm>
              <a:off x="6207200" y="3877800"/>
              <a:ext cx="2787300" cy="9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latin typeface="Dosis"/>
                  <a:ea typeface="Dosis"/>
                  <a:cs typeface="Dosis"/>
                  <a:sym typeface="Dosis"/>
                </a:rPr>
                <a:t>“</a:t>
              </a:r>
              <a:r>
                <a:rPr lang="en">
                  <a:highlight>
                    <a:srgbClr val="FFFFFF"/>
                  </a:highlight>
                  <a:latin typeface="Dosis"/>
                  <a:ea typeface="Dosis"/>
                  <a:cs typeface="Dosis"/>
                  <a:sym typeface="Dosis"/>
                </a:rPr>
                <a:t>Simple is hard. Easy is harder. Invisible is hardest.</a:t>
              </a:r>
              <a:r>
                <a:rPr lang="en">
                  <a:latin typeface="Dosis"/>
                  <a:ea typeface="Dosis"/>
                  <a:cs typeface="Dosis"/>
                  <a:sym typeface="Dosis"/>
                </a:rPr>
                <a:t>”</a:t>
              </a:r>
              <a:endParaRPr>
                <a:latin typeface="Dosis"/>
                <a:ea typeface="Dosis"/>
                <a:cs typeface="Dosis"/>
                <a:sym typeface="Dosi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latin typeface="Dosis"/>
                  <a:ea typeface="Dosis"/>
                  <a:cs typeface="Dosis"/>
                  <a:sym typeface="Dosis"/>
                </a:rPr>
                <a:t>- Jean-Louis Gass</a:t>
              </a:r>
              <a:r>
                <a:rPr i="1" lang="en" sz="1000">
                  <a:highlight>
                    <a:srgbClr val="FFFFFF"/>
                  </a:highlight>
                  <a:uFill>
                    <a:noFill/>
                  </a:uFill>
                  <a:latin typeface="Dosis"/>
                  <a:ea typeface="Dosis"/>
                  <a:cs typeface="Dosis"/>
                  <a:sym typeface="Dosis"/>
                  <a:hlinkClick r:id="rId3"/>
                </a:rPr>
                <a:t>é</a:t>
              </a:r>
              <a:r>
                <a:rPr i="1" lang="en" sz="1000">
                  <a:latin typeface="Dosis"/>
                  <a:ea typeface="Dosis"/>
                  <a:cs typeface="Dosis"/>
                  <a:sym typeface="Dosis"/>
                </a:rPr>
                <a:t>e</a:t>
              </a:r>
              <a:endParaRPr i="1" sz="1000">
                <a:latin typeface="Dosis"/>
                <a:ea typeface="Dosis"/>
                <a:cs typeface="Dosis"/>
                <a:sym typeface="Dosi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i="1" lang="en" sz="800">
                  <a:latin typeface="Dosis"/>
                  <a:ea typeface="Dosis"/>
                  <a:cs typeface="Dosis"/>
                  <a:sym typeface="Dosis"/>
                </a:rPr>
                <a:t>HP, Apple, Nokia</a:t>
              </a:r>
              <a:endParaRPr i="1" sz="800">
                <a:latin typeface="Dosis"/>
                <a:ea typeface="Dosis"/>
                <a:cs typeface="Dosis"/>
                <a:sym typeface="Dosis"/>
              </a:endParaRPr>
            </a:p>
          </p:txBody>
        </p:sp>
        <p:pic>
          <p:nvPicPr>
            <p:cNvPr id="165" name="Google Shape;16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99475" y="1177950"/>
              <a:ext cx="1905000" cy="2667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idx="4294967295" type="ctrTitle"/>
          </p:nvPr>
        </p:nvSpPr>
        <p:spPr>
          <a:xfrm>
            <a:off x="1090700" y="3031150"/>
            <a:ext cx="736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8700"/>
                </a:solidFill>
              </a:rPr>
              <a:t>UI and UX</a:t>
            </a:r>
            <a:endParaRPr sz="5600">
              <a:solidFill>
                <a:srgbClr val="FF87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8700"/>
                </a:solidFill>
              </a:rPr>
              <a:t>Are the Same Thing</a:t>
            </a:r>
            <a:endParaRPr sz="5600">
              <a:solidFill>
                <a:srgbClr val="FF8700"/>
              </a:solidFill>
            </a:endParaRPr>
          </a:p>
        </p:txBody>
      </p:sp>
      <p:sp>
        <p:nvSpPr>
          <p:cNvPr id="171" name="Google Shape;171;p19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1082900" y="2477400"/>
            <a:ext cx="2278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Misconception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73" name="Google Shape;173;p19"/>
          <p:cNvGrpSpPr/>
          <p:nvPr/>
        </p:nvGrpSpPr>
        <p:grpSpPr>
          <a:xfrm>
            <a:off x="5753412" y="585252"/>
            <a:ext cx="2808288" cy="2671595"/>
            <a:chOff x="5233525" y="4954450"/>
            <a:chExt cx="538275" cy="516350"/>
          </a:xfrm>
        </p:grpSpPr>
        <p:sp>
          <p:nvSpPr>
            <p:cNvPr id="174" name="Google Shape;174;p19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381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381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381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381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381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381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381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381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381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381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3810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19"/>
          <p:cNvGrpSpPr/>
          <p:nvPr/>
        </p:nvGrpSpPr>
        <p:grpSpPr>
          <a:xfrm>
            <a:off x="6889561" y="1567850"/>
            <a:ext cx="609048" cy="603956"/>
            <a:chOff x="1923675" y="1633650"/>
            <a:chExt cx="436000" cy="435975"/>
          </a:xfrm>
        </p:grpSpPr>
        <p:sp>
          <p:nvSpPr>
            <p:cNvPr id="186" name="Google Shape;186;p19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28575">
              <a:solidFill>
                <a:srgbClr val="FF87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28575">
              <a:solidFill>
                <a:srgbClr val="FF87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28575">
              <a:solidFill>
                <a:srgbClr val="FF87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28575">
              <a:solidFill>
                <a:srgbClr val="FF87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rgbClr val="FF87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28575">
              <a:solidFill>
                <a:srgbClr val="FF87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1104900" y="465150"/>
            <a:ext cx="6724500" cy="5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and UX Are the Same Thing</a:t>
            </a:r>
            <a:endParaRPr/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1104900" y="1025175"/>
            <a:ext cx="3783000" cy="37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latin typeface="Dosis"/>
                <a:ea typeface="Dosis"/>
                <a:cs typeface="Dosis"/>
                <a:sym typeface="Dosis"/>
              </a:rPr>
              <a:t>User Experience Design</a:t>
            </a:r>
            <a:endParaRPr b="1" sz="24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Process of enhancing customer experience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Improve usability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Create ease of access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Promote satisfaction</a:t>
            </a:r>
            <a:br>
              <a:rPr lang="en" sz="1800">
                <a:latin typeface="Dosis"/>
                <a:ea typeface="Dosis"/>
                <a:cs typeface="Dosis"/>
                <a:sym typeface="Dosis"/>
              </a:rPr>
            </a:b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Responsibilities: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Competitor analysis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Usability studies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Wireframing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Minimal code prototyping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8" name="Google Shape;198;p20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0"/>
          <p:cNvSpPr txBox="1"/>
          <p:nvPr>
            <p:ph idx="1" type="body"/>
          </p:nvPr>
        </p:nvSpPr>
        <p:spPr>
          <a:xfrm>
            <a:off x="4781425" y="1025175"/>
            <a:ext cx="4050000" cy="373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latin typeface="Dosis"/>
                <a:ea typeface="Dosis"/>
                <a:cs typeface="Dosis"/>
                <a:sym typeface="Dosis"/>
              </a:rPr>
              <a:t>User Interface Design</a:t>
            </a:r>
            <a:endParaRPr b="1" sz="24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Process of developing the interface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Use of attractive graphics, colors, and aesthetics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Responsive experience for users</a:t>
            </a:r>
            <a:br>
              <a:rPr lang="en" sz="1800">
                <a:latin typeface="Dosis"/>
                <a:ea typeface="Dosis"/>
                <a:cs typeface="Dosis"/>
                <a:sym typeface="Dosis"/>
              </a:rPr>
            </a:b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▸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Responsibilities: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Technology analysis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Target audience analysis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Branding/graphic development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▹"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Front-end code development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1104900" y="304375"/>
            <a:ext cx="18531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Misconception</a:t>
            </a:r>
            <a:endParaRPr b="1" sz="90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 rot="-314526">
            <a:off x="2616550" y="220768"/>
            <a:ext cx="1697600" cy="13087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Dosis"/>
                <a:ea typeface="Dosis"/>
                <a:cs typeface="Dosis"/>
                <a:sym typeface="Dosis"/>
              </a:rPr>
              <a:t>Not</a:t>
            </a:r>
            <a:endParaRPr b="1" sz="2400">
              <a:solidFill>
                <a:srgbClr val="FF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2" name="Google Shape;202;p20"/>
          <p:cNvCxnSpPr/>
          <p:nvPr/>
        </p:nvCxnSpPr>
        <p:spPr>
          <a:xfrm rot="10800000">
            <a:off x="2798825" y="766450"/>
            <a:ext cx="12300" cy="15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wheel.png" id="208" name="Google Shape;2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550" y="73250"/>
            <a:ext cx="5024901" cy="48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1"/>
          <p:cNvSpPr txBox="1"/>
          <p:nvPr/>
        </p:nvSpPr>
        <p:spPr>
          <a:xfrm>
            <a:off x="876500" y="2105850"/>
            <a:ext cx="30321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osis"/>
                <a:ea typeface="Dosis"/>
                <a:cs typeface="Dosis"/>
                <a:sym typeface="Dosis"/>
              </a:rPr>
              <a:t>User Experience Wheel</a:t>
            </a:r>
            <a:endParaRPr b="1" sz="18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Dosis"/>
                <a:ea typeface="Dosis"/>
                <a:cs typeface="Dosis"/>
                <a:sym typeface="Dosis"/>
              </a:rPr>
              <a:t>By Magnus Revang</a:t>
            </a:r>
            <a:endParaRPr i="1" sz="1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